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5" r:id="rId4"/>
    <p:sldMasterId id="2147483688" r:id="rId5"/>
    <p:sldMasterId id="2147483701" r:id="rId6"/>
    <p:sldMasterId id="2147483714" r:id="rId7"/>
    <p:sldMasterId id="2147483727" r:id="rId8"/>
  </p:sldMasterIdLst>
  <p:notesMasterIdLst>
    <p:notesMasterId r:id="rId10"/>
  </p:notesMasterIdLst>
  <p:sldIdLst>
    <p:sldId id="422" r:id="rId9"/>
    <p:sldId id="424" r:id="rId11"/>
    <p:sldId id="425" r:id="rId12"/>
    <p:sldId id="442" r:id="rId13"/>
    <p:sldId id="426" r:id="rId14"/>
    <p:sldId id="427" r:id="rId15"/>
    <p:sldId id="428" r:id="rId16"/>
    <p:sldId id="429" r:id="rId17"/>
    <p:sldId id="391" r:id="rId18"/>
    <p:sldId id="392" r:id="rId19"/>
    <p:sldId id="394" r:id="rId20"/>
    <p:sldId id="395" r:id="rId21"/>
    <p:sldId id="443" r:id="rId22"/>
    <p:sldId id="444" r:id="rId23"/>
    <p:sldId id="445" r:id="rId24"/>
    <p:sldId id="418" r:id="rId25"/>
    <p:sldId id="410" r:id="rId26"/>
    <p:sldId id="420" r:id="rId27"/>
    <p:sldId id="446" r:id="rId28"/>
    <p:sldId id="416" r:id="rId29"/>
    <p:sldId id="432" r:id="rId30"/>
    <p:sldId id="438" r:id="rId31"/>
    <p:sldId id="435" r:id="rId32"/>
    <p:sldId id="439" r:id="rId33"/>
    <p:sldId id="440" r:id="rId34"/>
    <p:sldId id="447" r:id="rId35"/>
  </p:sldIdLst>
  <p:sldSz cx="9144000" cy="6858000" type="screen4x3"/>
  <p:notesSz cx="6858000" cy="9144000"/>
  <p:embeddedFontLst>
    <p:embeddedFont>
      <p:font typeface="Calibri" panose="020F0502020204030204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Tahoma" panose="020B0604030504040204" pitchFamily="34" charset="0"/>
      <p:regular r:id="rId47"/>
      <p:bold r:id="rId48"/>
    </p:embeddedFont>
    <p:embeddedFont>
      <p:font typeface=".VnTime" panose="020B7200000000000000" pitchFamily="34" charset="0"/>
      <p:regular r:id="rId49"/>
      <p:bold r:id="rId50"/>
      <p:italic r:id="rId51"/>
      <p:boldItalic r:id="rId52"/>
    </p:embeddedFont>
    <p:embeddedFont>
      <p:font typeface="VNI-Times" pitchFamily="2" charset="0"/>
      <p:regular r:id="rId53"/>
      <p:bold r:id="rId54"/>
      <p:italic r:id="rId55"/>
    </p:embeddedFont>
    <p:embeddedFont>
      <p:font typeface="MS Mincho" panose="02020609040205080304" pitchFamily="49" charset="-128"/>
      <p:regular r:id="rId56"/>
    </p:embeddedFont>
  </p:embeddedFontLst>
  <p:custShowLst>
    <p:custShow name="Custom Show 1" id="0">
      <p:sldLst/>
    </p:custShow>
    <p:custShow name="Custom Show 2" id="1">
      <p:sldLst/>
    </p:custShow>
    <p:custShow name="Custom Show 3" id="2">
      <p:sldLst/>
    </p:custShow>
    <p:custShow name="Custom Show 4" id="3">
      <p:sldLst/>
    </p:custShow>
  </p:custShow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0000"/>
    <a:srgbClr val="FFFF99"/>
    <a:srgbClr val="F30903"/>
    <a:srgbClr val="9900FF"/>
    <a:srgbClr val="9900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/>
    <p:restoredTop sz="96276"/>
  </p:normalViewPr>
  <p:slideViewPr>
    <p:cSldViewPr showGuide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98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6" Type="http://schemas.openxmlformats.org/officeDocument/2006/relationships/font" Target="fonts/font18.fntdata"/><Relationship Id="rId55" Type="http://schemas.openxmlformats.org/officeDocument/2006/relationships/font" Target="fonts/font17.fntdata"/><Relationship Id="rId54" Type="http://schemas.openxmlformats.org/officeDocument/2006/relationships/font" Target="fonts/font16.fntdata"/><Relationship Id="rId53" Type="http://schemas.openxmlformats.org/officeDocument/2006/relationships/font" Target="fonts/font15.fntdata"/><Relationship Id="rId52" Type="http://schemas.openxmlformats.org/officeDocument/2006/relationships/font" Target="fonts/font14.fntdata"/><Relationship Id="rId51" Type="http://schemas.openxmlformats.org/officeDocument/2006/relationships/font" Target="fonts/font13.fntdata"/><Relationship Id="rId50" Type="http://schemas.openxmlformats.org/officeDocument/2006/relationships/font" Target="fonts/font12.fntdata"/><Relationship Id="rId5" Type="http://schemas.openxmlformats.org/officeDocument/2006/relationships/slideMaster" Target="slideMasters/slideMaster4.xml"/><Relationship Id="rId49" Type="http://schemas.openxmlformats.org/officeDocument/2006/relationships/font" Target="fonts/font11.fntdata"/><Relationship Id="rId48" Type="http://schemas.openxmlformats.org/officeDocument/2006/relationships/font" Target="fonts/font10.fntdata"/><Relationship Id="rId47" Type="http://schemas.openxmlformats.org/officeDocument/2006/relationships/font" Target="fonts/font9.fntdata"/><Relationship Id="rId46" Type="http://schemas.openxmlformats.org/officeDocument/2006/relationships/font" Target="fonts/font8.fntdata"/><Relationship Id="rId45" Type="http://schemas.openxmlformats.org/officeDocument/2006/relationships/font" Target="fonts/font7.fntdata"/><Relationship Id="rId44" Type="http://schemas.openxmlformats.org/officeDocument/2006/relationships/font" Target="fonts/font6.fntdata"/><Relationship Id="rId43" Type="http://schemas.openxmlformats.org/officeDocument/2006/relationships/font" Target="fonts/font5.fntdata"/><Relationship Id="rId42" Type="http://schemas.openxmlformats.org/officeDocument/2006/relationships/font" Target="fonts/font4.fntdata"/><Relationship Id="rId41" Type="http://schemas.openxmlformats.org/officeDocument/2006/relationships/font" Target="fonts/font3.fntdata"/><Relationship Id="rId40" Type="http://schemas.openxmlformats.org/officeDocument/2006/relationships/font" Target="fonts/font2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1.fntdata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9" Type="http://schemas.openxmlformats.org/officeDocument/2006/relationships/image" Target="../media/image85.wmf"/><Relationship Id="rId8" Type="http://schemas.openxmlformats.org/officeDocument/2006/relationships/image" Target="../media/image84.wmf"/><Relationship Id="rId7" Type="http://schemas.openxmlformats.org/officeDocument/2006/relationships/image" Target="../media/image83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AF4509-14A7-42D8-8A46-8A622DBF50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E46DAF8-F033-4EBC-B6D1-60AF75A637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DD4B2F-EEA5-4DA3-9EC4-CEDFEEFF3C6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27A082-9F6C-4878-B319-FAA349BF2F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438084-4448-4F4C-BE77-5D02A135E9E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D0E211-0870-4B7D-8F16-0A7C9192C25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361EC9-6D46-43F5-B147-B8C9BC8630A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3078313-30A3-462D-8BD0-7F532F77AF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70F6DE-DF0C-44C3-95B8-AABA1621AA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BD10F-0B1C-479A-8DD8-41EE33ED2B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48213A-0B89-40A6-934C-6F7B446A57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2CB00-201F-4182-B184-032169916BF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6FF670-14DF-4850-B054-91EEB4B2E7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FD621D-9C94-45BA-9E79-24FCCE1AFB7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B96DF5-CDB0-47B9-9E48-A8800C4C485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606EFC-B375-4A6D-8BC9-1C1E301502A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C24DB9-2B5B-4837-B7E8-03285E478D7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2FDC86-B64E-4D0D-B476-919607F4EE9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E4EBF2-B67D-445E-BA28-34438F9B8E7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C37E3-2A59-4D9E-B000-DC75184541D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90500A-907C-4492-94E3-63D98857524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D66528-5514-41FB-BAC6-884E643E7F6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533D9A-B11A-41BB-9941-5DD3329D076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B4326-350F-416D-83E1-1DDC762FBEB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26EF3C-FD77-43F3-A18D-CE7B178A556C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741FCA-9C78-47CB-B015-0915435CFE7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0CFDE-7188-4BC6-A23D-D3A3E317BC4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ED2C6-89DC-4B90-A433-96A380C97E2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305F8-D0C4-4567-A26D-583C02B7607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2449B0-1684-468D-9731-A33D8A4C347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284CFA-D528-4A6F-8D07-17C2FBD93CB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38D580-AA7F-4FB7-A2C3-3D24BAE6BCE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60590D-DF0B-4EF3-B8C8-8D947664DA2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57333D-502E-475C-9B74-374653D389C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283AFD-384B-4E13-B12F-2866626CCF2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D77D73-66AA-441F-8058-AD954CA9DE5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8DBD1E-61FE-4D59-ADC7-CC88CD48DB7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80565A-52E0-43E0-8C0F-9EAE89AF133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DDC257-8D43-439F-8F49-9295504803A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B1614BC-5859-430A-9D93-74613348B065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9E8E1-4C4D-4921-B491-85434DC9E11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CA8E2A-1927-45AB-81B9-41763970866A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B383E9-9AA0-4147-B906-A4E847677A9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773F96-4A92-4F50-8E32-BFC3324BD3D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153830-3AB0-4A4F-98E5-CE14957B055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2A275A-661B-4409-B422-235DF427DF88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B10EC5-4715-4AD2-B9B5-5E7D8DEB074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C2F343-C60C-4B8A-9821-C6DA0BD9074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25EFA8-40B5-4107-8A6F-4CF69C7684D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92FDE8-E297-4285-9204-7B73E1AEB48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6F68FF3-BA79-40BD-9FC4-C526CB3B607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745D9C-56D2-44A2-85A2-24FEFBF43A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375642-8E7E-4752-B8DE-F414FCCF339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9A054B-2778-481D-9D20-C9FBA9395667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8ABB43-5A3B-442F-9BE3-EEC6E7E8A0E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2E19C5-C53E-43ED-8FF9-22607F43F680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0E659E-EAF4-4002-A30C-EFEEBB82B47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EC549A-A12F-400C-8A98-BFD7A5E7F95C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93607A-F932-4AC0-826F-FA12511CFAD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defTabSz="914400"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925867-3BD6-4393-AAF7-589B0A11045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4" Type="http://schemas.openxmlformats.org/officeDocument/2006/relationships/theme" Target="../theme/theme4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4" Type="http://schemas.openxmlformats.org/officeDocument/2006/relationships/theme" Target="../theme/theme5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0.xml"/><Relationship Id="rId8" Type="http://schemas.openxmlformats.org/officeDocument/2006/relationships/slideLayout" Target="../slideLayouts/slideLayout69.xml"/><Relationship Id="rId7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0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6EBF11-21E7-46C6-BEDF-967F6D75135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4089A0-B214-47C8-8250-51B97E1C6B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582F60-45DF-4897-93FC-9228EB61FA2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35C3E1-17D6-4BD9-ADCE-6BC02AA049C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00C5F0-D8EB-4334-80A4-D4E5F17FA88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2AF10E-1EFB-454A-928A-F05F131A1E6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F90142-152E-46A0-B92B-ACC8A27D0B14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62AF04-0399-480D-9A8E-2C42A80741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E2B138-00B2-4EFE-835E-F8A48E4FECD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wmf"/><Relationship Id="rId8" Type="http://schemas.openxmlformats.org/officeDocument/2006/relationships/oleObject" Target="../embeddings/oleObject13.bin"/><Relationship Id="rId7" Type="http://schemas.openxmlformats.org/officeDocument/2006/relationships/image" Target="../media/image45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43.wmf"/><Relationship Id="rId2" Type="http://schemas.openxmlformats.org/officeDocument/2006/relationships/oleObject" Target="../embeddings/oleObject10.bin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7.wmf"/><Relationship Id="rId10" Type="http://schemas.openxmlformats.org/officeDocument/2006/relationships/oleObject" Target="../embeddings/oleObject14.bin"/><Relationship Id="rId1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wmf"/><Relationship Id="rId7" Type="http://schemas.openxmlformats.org/officeDocument/2006/relationships/oleObject" Target="../embeddings/oleObject18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9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48.w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53.wmf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10" Type="http://schemas.openxmlformats.org/officeDocument/2006/relationships/image" Target="../media/image57.wmf"/><Relationship Id="rId1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62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60.wmf"/><Relationship Id="rId2" Type="http://schemas.openxmlformats.org/officeDocument/2006/relationships/oleObject" Target="../embeddings/oleObject24.bin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5.wmf"/><Relationship Id="rId13" Type="http://schemas.openxmlformats.org/officeDocument/2006/relationships/oleObject" Target="../embeddings/oleObject30.bin"/><Relationship Id="rId12" Type="http://schemas.openxmlformats.org/officeDocument/2006/relationships/oleObject" Target="../embeddings/oleObject29.bin"/><Relationship Id="rId11" Type="http://schemas.openxmlformats.org/officeDocument/2006/relationships/image" Target="../media/image64.wmf"/><Relationship Id="rId10" Type="http://schemas.openxmlformats.org/officeDocument/2006/relationships/oleObject" Target="../embeddings/oleObject28.bin"/><Relationship Id="rId1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wmf"/><Relationship Id="rId8" Type="http://schemas.openxmlformats.org/officeDocument/2006/relationships/oleObject" Target="../embeddings/oleObject34.bin"/><Relationship Id="rId7" Type="http://schemas.openxmlformats.org/officeDocument/2006/relationships/image" Target="../media/image69.wmf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2.bin"/><Relationship Id="rId3" Type="http://schemas.openxmlformats.org/officeDocument/2006/relationships/image" Target="../media/image67.wmf"/><Relationship Id="rId2" Type="http://schemas.openxmlformats.org/officeDocument/2006/relationships/oleObject" Target="../embeddings/oleObject31.bin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71.wmf"/><Relationship Id="rId10" Type="http://schemas.openxmlformats.org/officeDocument/2006/relationships/oleObject" Target="../embeddings/oleObject35.bin"/><Relationship Id="rId1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3.wmf"/><Relationship Id="rId3" Type="http://schemas.openxmlformats.org/officeDocument/2006/relationships/oleObject" Target="../embeddings/oleObject37.bin"/><Relationship Id="rId2" Type="http://schemas.openxmlformats.org/officeDocument/2006/relationships/image" Target="../media/image72.wmf"/><Relationship Id="rId1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0" Type="http://schemas.openxmlformats.org/officeDocument/2006/relationships/slideLayout" Target="../slideLayouts/slideLayout32.xml"/><Relationship Id="rId2" Type="http://schemas.openxmlformats.org/officeDocument/2006/relationships/image" Target="../media/image3.png"/><Relationship Id="rId19" Type="http://schemas.openxmlformats.org/officeDocument/2006/relationships/image" Target="../media/image20.png"/><Relationship Id="rId18" Type="http://schemas.openxmlformats.org/officeDocument/2006/relationships/image" Target="../media/image19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.wmf"/><Relationship Id="rId8" Type="http://schemas.openxmlformats.org/officeDocument/2006/relationships/oleObject" Target="../embeddings/oleObject43.bin"/><Relationship Id="rId7" Type="http://schemas.openxmlformats.org/officeDocument/2006/relationships/image" Target="../media/image79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77.wmf"/><Relationship Id="rId25" Type="http://schemas.openxmlformats.org/officeDocument/2006/relationships/vmlDrawing" Target="../drawings/vmlDrawing10.vml"/><Relationship Id="rId24" Type="http://schemas.openxmlformats.org/officeDocument/2006/relationships/slideLayout" Target="../slideLayouts/slideLayout13.xml"/><Relationship Id="rId23" Type="http://schemas.openxmlformats.org/officeDocument/2006/relationships/oleObject" Target="../embeddings/oleObject50.bin"/><Relationship Id="rId22" Type="http://schemas.openxmlformats.org/officeDocument/2006/relationships/oleObject" Target="../embeddings/oleObject49.bin"/><Relationship Id="rId21" Type="http://schemas.openxmlformats.org/officeDocument/2006/relationships/image" Target="../media/image87.png"/><Relationship Id="rId20" Type="http://schemas.openxmlformats.org/officeDocument/2006/relationships/image" Target="../media/image86.emf"/><Relationship Id="rId2" Type="http://schemas.openxmlformats.org/officeDocument/2006/relationships/oleObject" Target="../embeddings/oleObject40.bin"/><Relationship Id="rId19" Type="http://schemas.openxmlformats.org/officeDocument/2006/relationships/image" Target="../media/image85.wmf"/><Relationship Id="rId18" Type="http://schemas.openxmlformats.org/officeDocument/2006/relationships/oleObject" Target="../embeddings/oleObject48.bin"/><Relationship Id="rId17" Type="http://schemas.openxmlformats.org/officeDocument/2006/relationships/image" Target="../media/image84.wmf"/><Relationship Id="rId16" Type="http://schemas.openxmlformats.org/officeDocument/2006/relationships/oleObject" Target="../embeddings/oleObject47.bin"/><Relationship Id="rId15" Type="http://schemas.openxmlformats.org/officeDocument/2006/relationships/image" Target="../media/image83.wmf"/><Relationship Id="rId14" Type="http://schemas.openxmlformats.org/officeDocument/2006/relationships/oleObject" Target="../embeddings/oleObject46.bin"/><Relationship Id="rId13" Type="http://schemas.openxmlformats.org/officeDocument/2006/relationships/image" Target="../media/image82.wmf"/><Relationship Id="rId12" Type="http://schemas.openxmlformats.org/officeDocument/2006/relationships/oleObject" Target="../embeddings/oleObject45.bin"/><Relationship Id="rId11" Type="http://schemas.openxmlformats.org/officeDocument/2006/relationships/image" Target="../media/image81.wmf"/><Relationship Id="rId10" Type="http://schemas.openxmlformats.org/officeDocument/2006/relationships/oleObject" Target="../embeddings/oleObject44.bin"/><Relationship Id="rId1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emf"/><Relationship Id="rId8" Type="http://schemas.openxmlformats.org/officeDocument/2006/relationships/image" Target="../media/image91.emf"/><Relationship Id="rId7" Type="http://schemas.openxmlformats.org/officeDocument/2006/relationships/image" Target="../media/image86.emf"/><Relationship Id="rId6" Type="http://schemas.openxmlformats.org/officeDocument/2006/relationships/image" Target="../media/image90.png"/><Relationship Id="rId5" Type="http://schemas.openxmlformats.org/officeDocument/2006/relationships/image" Target="../media/image89.wmf"/><Relationship Id="rId4" Type="http://schemas.openxmlformats.org/officeDocument/2006/relationships/oleObject" Target="../embeddings/oleObject52.bin"/><Relationship Id="rId3" Type="http://schemas.openxmlformats.org/officeDocument/2006/relationships/image" Target="../media/image88.wmf"/><Relationship Id="rId2" Type="http://schemas.openxmlformats.org/officeDocument/2006/relationships/oleObject" Target="../embeddings/oleObject51.bin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94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93.png"/><Relationship Id="rId1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98.emf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86.emf"/><Relationship Id="rId3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image" Target="../media/image95.emf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png"/><Relationship Id="rId8" Type="http://schemas.openxmlformats.org/officeDocument/2006/relationships/image" Target="../media/image100.png"/><Relationship Id="rId7" Type="http://schemas.openxmlformats.org/officeDocument/2006/relationships/image" Target="../media/image98.emf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86.emf"/><Relationship Id="rId3" Type="http://schemas.openxmlformats.org/officeDocument/2006/relationships/image" Target="../media/image99.png"/><Relationship Id="rId2" Type="http://schemas.openxmlformats.org/officeDocument/2006/relationships/image" Target="../media/image76.png"/><Relationship Id="rId19" Type="http://schemas.openxmlformats.org/officeDocument/2006/relationships/vmlDrawing" Target="../drawings/vmlDrawing12.vml"/><Relationship Id="rId18" Type="http://schemas.openxmlformats.org/officeDocument/2006/relationships/slideLayout" Target="../slideLayouts/slideLayout13.xml"/><Relationship Id="rId17" Type="http://schemas.openxmlformats.org/officeDocument/2006/relationships/image" Target="../media/image106.wmf"/><Relationship Id="rId16" Type="http://schemas.openxmlformats.org/officeDocument/2006/relationships/oleObject" Target="../embeddings/oleObject56.bin"/><Relationship Id="rId15" Type="http://schemas.openxmlformats.org/officeDocument/2006/relationships/image" Target="../media/image105.png"/><Relationship Id="rId14" Type="http://schemas.openxmlformats.org/officeDocument/2006/relationships/image" Target="../media/image104.wmf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103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102.png"/><Relationship Id="rId1" Type="http://schemas.openxmlformats.org/officeDocument/2006/relationships/image" Target="../media/image95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png"/><Relationship Id="rId8" Type="http://schemas.openxmlformats.org/officeDocument/2006/relationships/image" Target="../media/image98.emf"/><Relationship Id="rId7" Type="http://schemas.openxmlformats.org/officeDocument/2006/relationships/image" Target="../media/image97.emf"/><Relationship Id="rId6" Type="http://schemas.openxmlformats.org/officeDocument/2006/relationships/image" Target="../media/image96.emf"/><Relationship Id="rId5" Type="http://schemas.openxmlformats.org/officeDocument/2006/relationships/image" Target="../media/image108.png"/><Relationship Id="rId4" Type="http://schemas.openxmlformats.org/officeDocument/2006/relationships/image" Target="../media/image86.emf"/><Relationship Id="rId3" Type="http://schemas.openxmlformats.org/officeDocument/2006/relationships/image" Target="../media/image107.png"/><Relationship Id="rId20" Type="http://schemas.openxmlformats.org/officeDocument/2006/relationships/vmlDrawing" Target="../drawings/vmlDrawing13.vml"/><Relationship Id="rId2" Type="http://schemas.openxmlformats.org/officeDocument/2006/relationships/image" Target="../media/image76.png"/><Relationship Id="rId19" Type="http://schemas.openxmlformats.org/officeDocument/2006/relationships/slideLayout" Target="../slideLayouts/slideLayout13.xml"/><Relationship Id="rId18" Type="http://schemas.openxmlformats.org/officeDocument/2006/relationships/image" Target="../media/image115.wmf"/><Relationship Id="rId17" Type="http://schemas.openxmlformats.org/officeDocument/2006/relationships/oleObject" Target="../embeddings/oleObject59.bin"/><Relationship Id="rId16" Type="http://schemas.openxmlformats.org/officeDocument/2006/relationships/image" Target="../media/image114.wmf"/><Relationship Id="rId15" Type="http://schemas.openxmlformats.org/officeDocument/2006/relationships/oleObject" Target="../embeddings/oleObject58.bin"/><Relationship Id="rId14" Type="http://schemas.openxmlformats.org/officeDocument/2006/relationships/image" Target="../media/image113.png"/><Relationship Id="rId13" Type="http://schemas.openxmlformats.org/officeDocument/2006/relationships/image" Target="../media/image112.wmf"/><Relationship Id="rId12" Type="http://schemas.openxmlformats.org/officeDocument/2006/relationships/oleObject" Target="../embeddings/oleObject57.bin"/><Relationship Id="rId11" Type="http://schemas.openxmlformats.org/officeDocument/2006/relationships/image" Target="../media/image111.png"/><Relationship Id="rId10" Type="http://schemas.openxmlformats.org/officeDocument/2006/relationships/image" Target="../media/image110.png"/><Relationship Id="rId1" Type="http://schemas.openxmlformats.org/officeDocument/2006/relationships/image" Target="../media/image9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3.xml"/><Relationship Id="rId1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5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37.wmf"/><Relationship Id="rId2" Type="http://schemas.openxmlformats.org/officeDocument/2006/relationships/oleObject" Target="../embeddings/oleObject5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9.bin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/>
          <p:nvPr/>
        </p:nvSpPr>
        <p:spPr>
          <a:xfrm>
            <a:off x="2819400" y="1219200"/>
            <a:ext cx="3048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15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7" name="WordArt 4"/>
          <p:cNvSpPr>
            <a:spLocks noTextEdit="1"/>
          </p:cNvSpPr>
          <p:nvPr/>
        </p:nvSpPr>
        <p:spPr>
          <a:xfrm>
            <a:off x="1219200" y="2971800"/>
            <a:ext cx="68580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/>
            <a:r>
              <a:rPr lang="en-US" sz="2400" b="1">
                <a:ln w="9525" cap="flat" cmpd="sng">
                  <a:solidFill>
                    <a:srgbClr val="FF00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chương I</a:t>
            </a:r>
            <a:endParaRPr lang="en-US" sz="2400" b="1">
              <a:ln w="952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9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8"/>
          <p:cNvSpPr txBox="1"/>
          <p:nvPr/>
        </p:nvSpPr>
        <p:spPr>
          <a:xfrm>
            <a:off x="1295400" y="4826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Trong hình 6,          bằng: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7347" name="Text Box 28"/>
          <p:cNvSpPr txBox="1"/>
          <p:nvPr/>
        </p:nvSpPr>
        <p:spPr>
          <a:xfrm>
            <a:off x="381000" y="479425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6: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734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0" y="739775"/>
            <a:ext cx="2743200" cy="2197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7349" name="Object 39"/>
          <p:cNvGraphicFramePr>
            <a:graphicFrameLocks noChangeAspect="1"/>
          </p:cNvGraphicFramePr>
          <p:nvPr/>
        </p:nvGraphicFramePr>
        <p:xfrm>
          <a:off x="3429000" y="533400"/>
          <a:ext cx="685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" r:id="rId2" imgW="330200" imgH="203200" progId="Equation.DSMT4">
                  <p:embed/>
                </p:oleObj>
              </mc:Choice>
              <mc:Fallback>
                <p:oleObj name="" r:id="rId2" imgW="330200" imgH="2032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29000" y="533400"/>
                        <a:ext cx="685800" cy="427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40"/>
          <p:cNvGraphicFramePr>
            <a:graphicFrameLocks noChangeAspect="1"/>
          </p:cNvGraphicFramePr>
          <p:nvPr/>
        </p:nvGraphicFramePr>
        <p:xfrm>
          <a:off x="762000" y="1458913"/>
          <a:ext cx="914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" r:id="rId4" imgW="469900" imgH="393700" progId="Equation.DSMT4">
                  <p:embed/>
                </p:oleObj>
              </mc:Choice>
              <mc:Fallback>
                <p:oleObj name="" r:id="rId4" imgW="469900" imgH="3937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1458913"/>
                        <a:ext cx="914400" cy="769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41"/>
          <p:cNvGraphicFramePr>
            <a:graphicFrameLocks noChangeAspect="1"/>
          </p:cNvGraphicFramePr>
          <p:nvPr/>
        </p:nvGraphicFramePr>
        <p:xfrm>
          <a:off x="2209800" y="1457325"/>
          <a:ext cx="9144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" r:id="rId6" imgW="495300" imgH="419100" progId="Equation.DSMT4">
                  <p:embed/>
                </p:oleObj>
              </mc:Choice>
              <mc:Fallback>
                <p:oleObj name="" r:id="rId6" imgW="495300" imgH="4191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1457325"/>
                        <a:ext cx="914400" cy="776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42"/>
          <p:cNvGraphicFramePr>
            <a:graphicFrameLocks noChangeAspect="1"/>
          </p:cNvGraphicFramePr>
          <p:nvPr/>
        </p:nvGraphicFramePr>
        <p:xfrm>
          <a:off x="3619500" y="1466850"/>
          <a:ext cx="8636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" r:id="rId8" imgW="482600" imgH="393700" progId="Equation.DSMT4">
                  <p:embed/>
                </p:oleObj>
              </mc:Choice>
              <mc:Fallback>
                <p:oleObj name="" r:id="rId8" imgW="482600" imgH="3937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19500" y="1466850"/>
                        <a:ext cx="863600" cy="706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43"/>
          <p:cNvGraphicFramePr>
            <a:graphicFrameLocks noChangeAspect="1"/>
          </p:cNvGraphicFramePr>
          <p:nvPr/>
        </p:nvGraphicFramePr>
        <p:xfrm>
          <a:off x="5029200" y="1454150"/>
          <a:ext cx="9144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" r:id="rId10" imgW="520700" imgH="419100" progId="Equation.DSMT4">
                  <p:embed/>
                </p:oleObj>
              </mc:Choice>
              <mc:Fallback>
                <p:oleObj name="" r:id="rId10" imgW="520700" imgH="4191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9200" y="1454150"/>
                        <a:ext cx="914400" cy="738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44"/>
          <p:cNvSpPr txBox="1"/>
          <p:nvPr/>
        </p:nvSpPr>
        <p:spPr>
          <a:xfrm>
            <a:off x="7162800" y="2819400"/>
            <a:ext cx="101758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6</a:t>
            </a:r>
            <a:endParaRPr lang="en-US" altLang="en-US" sz="2000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975225" y="1577975"/>
            <a:ext cx="468313" cy="520700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8"/>
          <p:cNvSpPr txBox="1"/>
          <p:nvPr/>
        </p:nvSpPr>
        <p:spPr>
          <a:xfrm>
            <a:off x="1365250" y="441325"/>
            <a:ext cx="67706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Trong hình 7, hệ thức 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sau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đây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không đúng: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371" name="Text Box 28"/>
          <p:cNvSpPr txBox="1"/>
          <p:nvPr/>
        </p:nvSpPr>
        <p:spPr>
          <a:xfrm>
            <a:off x="381000" y="479425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7: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8372" name="Object 59"/>
          <p:cNvGraphicFramePr>
            <a:graphicFrameLocks noChangeAspect="1"/>
          </p:cNvGraphicFramePr>
          <p:nvPr/>
        </p:nvGraphicFramePr>
        <p:xfrm>
          <a:off x="685800" y="1371600"/>
          <a:ext cx="2143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" r:id="rId1" imgW="1257300" imgH="228600" progId="Equation.DSMT4">
                  <p:embed/>
                </p:oleObj>
              </mc:Choice>
              <mc:Fallback>
                <p:oleObj name="" r:id="rId1" imgW="1257300" imgH="2286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800" y="1371600"/>
                        <a:ext cx="2143125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60"/>
          <p:cNvGraphicFramePr>
            <a:graphicFrameLocks noChangeAspect="1"/>
          </p:cNvGraphicFramePr>
          <p:nvPr/>
        </p:nvGraphicFramePr>
        <p:xfrm>
          <a:off x="723900" y="2244725"/>
          <a:ext cx="16240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" r:id="rId3" imgW="951865" imgH="203200" progId="Equation.DSMT4">
                  <p:embed/>
                </p:oleObj>
              </mc:Choice>
              <mc:Fallback>
                <p:oleObj name="" r:id="rId3" imgW="951865" imgH="2032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900" y="2244725"/>
                        <a:ext cx="1624013" cy="39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61"/>
          <p:cNvGraphicFramePr>
            <a:graphicFrameLocks noChangeAspect="1"/>
          </p:cNvGraphicFramePr>
          <p:nvPr/>
        </p:nvGraphicFramePr>
        <p:xfrm>
          <a:off x="4114800" y="2027238"/>
          <a:ext cx="17129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" r:id="rId5" imgW="1002665" imgH="393700" progId="Equation.DSMT4">
                  <p:embed/>
                </p:oleObj>
              </mc:Choice>
              <mc:Fallback>
                <p:oleObj name="" r:id="rId5" imgW="1002665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027238"/>
                        <a:ext cx="1712913" cy="768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62"/>
          <p:cNvGraphicFramePr>
            <a:graphicFrameLocks noChangeAspect="1"/>
          </p:cNvGraphicFramePr>
          <p:nvPr/>
        </p:nvGraphicFramePr>
        <p:xfrm>
          <a:off x="4114800" y="1371600"/>
          <a:ext cx="23622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" r:id="rId7" imgW="1384300" imgH="228600" progId="Equation.DSMT4">
                  <p:embed/>
                </p:oleObj>
              </mc:Choice>
              <mc:Fallback>
                <p:oleObj name="" r:id="rId7" imgW="1384300" imgH="2286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1371600"/>
                        <a:ext cx="2362200" cy="442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6" name="Picture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6425" y="1066800"/>
            <a:ext cx="157797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7" name="Text Box 64"/>
          <p:cNvSpPr txBox="1"/>
          <p:nvPr/>
        </p:nvSpPr>
        <p:spPr>
          <a:xfrm>
            <a:off x="7056438" y="3276600"/>
            <a:ext cx="1325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7</a:t>
            </a:r>
            <a:endParaRPr lang="en-US" altLang="en-US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040188" y="1336675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8"/>
          <p:cNvSpPr txBox="1"/>
          <p:nvPr/>
        </p:nvSpPr>
        <p:spPr>
          <a:xfrm>
            <a:off x="381000" y="479425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8: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9395" name="Text Box 67"/>
          <p:cNvSpPr txBox="1"/>
          <p:nvPr/>
        </p:nvSpPr>
        <p:spPr>
          <a:xfrm>
            <a:off x="1473200" y="4699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Trong hình 8,            bằng: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9396" name="Object 68"/>
          <p:cNvGraphicFramePr>
            <a:graphicFrameLocks noChangeAspect="1"/>
          </p:cNvGraphicFramePr>
          <p:nvPr/>
        </p:nvGraphicFramePr>
        <p:xfrm>
          <a:off x="3302000" y="477838"/>
          <a:ext cx="889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" r:id="rId1" imgW="444500" imgH="203200" progId="Equation.DSMT4">
                  <p:embed/>
                </p:oleObj>
              </mc:Choice>
              <mc:Fallback>
                <p:oleObj name="" r:id="rId1" imgW="444500" imgH="2032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02000" y="477838"/>
                        <a:ext cx="889000" cy="411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69"/>
          <p:cNvGraphicFramePr>
            <a:graphicFrameLocks noChangeAspect="1"/>
          </p:cNvGraphicFramePr>
          <p:nvPr/>
        </p:nvGraphicFramePr>
        <p:xfrm>
          <a:off x="990600" y="1295400"/>
          <a:ext cx="892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" r:id="rId3" imgW="482600" imgH="419100" progId="Equation.DSMT4">
                  <p:embed/>
                </p:oleObj>
              </mc:Choice>
              <mc:Fallback>
                <p:oleObj name="" r:id="rId3" imgW="482600" imgH="4191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295400"/>
                        <a:ext cx="892175" cy="763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70"/>
          <p:cNvGraphicFramePr>
            <a:graphicFrameLocks noChangeAspect="1"/>
          </p:cNvGraphicFramePr>
          <p:nvPr/>
        </p:nvGraphicFramePr>
        <p:xfrm>
          <a:off x="4038600" y="1219200"/>
          <a:ext cx="8715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" r:id="rId5" imgW="469900" imgH="419100" progId="Equation.DSMT4">
                  <p:embed/>
                </p:oleObj>
              </mc:Choice>
              <mc:Fallback>
                <p:oleObj name="" r:id="rId5" imgW="469900" imgH="4191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219200"/>
                        <a:ext cx="871538" cy="763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1"/>
          <p:cNvGraphicFramePr>
            <a:graphicFrameLocks noChangeAspect="1"/>
          </p:cNvGraphicFramePr>
          <p:nvPr/>
        </p:nvGraphicFramePr>
        <p:xfrm>
          <a:off x="990600" y="2286000"/>
          <a:ext cx="898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" r:id="rId7" imgW="482600" imgH="431800" progId="Equation.DSMT4">
                  <p:embed/>
                </p:oleObj>
              </mc:Choice>
              <mc:Fallback>
                <p:oleObj name="" r:id="rId7" imgW="482600" imgH="4318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2286000"/>
                        <a:ext cx="898525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2"/>
          <p:cNvGraphicFramePr>
            <a:graphicFrameLocks noChangeAspect="1"/>
          </p:cNvGraphicFramePr>
          <p:nvPr/>
        </p:nvGraphicFramePr>
        <p:xfrm>
          <a:off x="3962400" y="2362200"/>
          <a:ext cx="1295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" r:id="rId9" imgW="698500" imgH="241300" progId="Equation.DSMT4">
                  <p:embed/>
                </p:oleObj>
              </mc:Choice>
              <mc:Fallback>
                <p:oleObj name="" r:id="rId9" imgW="698500" imgH="2413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62400" y="2362200"/>
                        <a:ext cx="1295400" cy="439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73"/>
          <p:cNvSpPr txBox="1"/>
          <p:nvPr/>
        </p:nvSpPr>
        <p:spPr>
          <a:xfrm>
            <a:off x="7162800" y="2895600"/>
            <a:ext cx="9223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8</a:t>
            </a:r>
            <a:endParaRPr lang="en-US" altLang="en-US" sz="2000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pic>
        <p:nvPicPr>
          <p:cNvPr id="59402" name="Picture 7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184275"/>
            <a:ext cx="2209800" cy="171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908050" y="2470150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0" y="2749550"/>
            <a:ext cx="909638" cy="9096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0419" name="Object 17"/>
          <p:cNvGraphicFramePr>
            <a:graphicFrameLocks noChangeAspect="1"/>
          </p:cNvGraphicFramePr>
          <p:nvPr/>
        </p:nvGraphicFramePr>
        <p:xfrm>
          <a:off x="1531938" y="1989138"/>
          <a:ext cx="3190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" r:id="rId2" imgW="114300" imgH="177800" progId="Equation.DSMT4">
                  <p:embed/>
                </p:oleObj>
              </mc:Choice>
              <mc:Fallback>
                <p:oleObj name="" r:id="rId2" imgW="114300" imgH="1778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1938" y="1989138"/>
                        <a:ext cx="319087" cy="403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8"/>
          <p:cNvGraphicFramePr>
            <a:graphicFrameLocks noChangeAspect="1"/>
          </p:cNvGraphicFramePr>
          <p:nvPr/>
        </p:nvGraphicFramePr>
        <p:xfrm>
          <a:off x="26162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" r:id="rId4" imgW="434975" imgH="676910" progId="Equation.DSMT4">
                  <p:embed/>
                </p:oleObj>
              </mc:Choice>
              <mc:Fallback>
                <p:oleObj name="" r:id="rId4" imgW="434975" imgH="67691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62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Box 36"/>
          <p:cNvSpPr txBox="1"/>
          <p:nvPr/>
        </p:nvSpPr>
        <p:spPr>
          <a:xfrm>
            <a:off x="457200" y="457200"/>
            <a:ext cx="68278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Cho                      thì             bằng ?  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0422" name="Object 24"/>
          <p:cNvGraphicFramePr>
            <a:graphicFrameLocks noChangeAspect="1"/>
          </p:cNvGraphicFramePr>
          <p:nvPr/>
        </p:nvGraphicFramePr>
        <p:xfrm>
          <a:off x="2514600" y="228600"/>
          <a:ext cx="1539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" r:id="rId6" imgW="596900" imgH="393700" progId="Equation.DSMT4">
                  <p:embed/>
                </p:oleObj>
              </mc:Choice>
              <mc:Fallback>
                <p:oleObj name="" r:id="rId6" imgW="596900" imgH="3937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28600"/>
                        <a:ext cx="1539875" cy="101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25"/>
          <p:cNvGraphicFramePr>
            <a:graphicFrameLocks noChangeAspect="1"/>
          </p:cNvGraphicFramePr>
          <p:nvPr/>
        </p:nvGraphicFramePr>
        <p:xfrm>
          <a:off x="4876800" y="533400"/>
          <a:ext cx="9509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" r:id="rId8" imgW="368300" imgH="165100" progId="Equation.DSMT4">
                  <p:embed/>
                </p:oleObj>
              </mc:Choice>
              <mc:Fallback>
                <p:oleObj name="" r:id="rId8" imgW="368300" imgH="1651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6800" y="533400"/>
                        <a:ext cx="950913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26"/>
          <p:cNvGraphicFramePr>
            <a:graphicFrameLocks noChangeAspect="1"/>
          </p:cNvGraphicFramePr>
          <p:nvPr/>
        </p:nvGraphicFramePr>
        <p:xfrm>
          <a:off x="1851025" y="1265238"/>
          <a:ext cx="44958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" r:id="rId10" imgW="1473200" imgH="838200" progId="Equation.DSMT4">
                  <p:embed/>
                </p:oleObj>
              </mc:Choice>
              <mc:Fallback>
                <p:oleObj name="" r:id="rId10" imgW="1473200" imgH="8382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51025" y="1265238"/>
                        <a:ext cx="4495800" cy="256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27"/>
          <p:cNvGraphicFramePr>
            <a:graphicFrameLocks noChangeAspect="1"/>
          </p:cNvGraphicFramePr>
          <p:nvPr/>
        </p:nvGraphicFramePr>
        <p:xfrm>
          <a:off x="2895600" y="53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" r:id="rId12" imgW="434975" imgH="676910" progId="Equation.DSMT4">
                  <p:embed/>
                </p:oleObj>
              </mc:Choice>
              <mc:Fallback>
                <p:oleObj name="" r:id="rId12" imgW="434975" imgH="67691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533400"/>
                        <a:ext cx="914400" cy="198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706438" y="3962400"/>
          <a:ext cx="6850062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" r:id="rId13" imgW="1993900" imgH="1092200" progId="Equation.DSMT4">
                  <p:embed/>
                </p:oleObj>
              </mc:Choice>
              <mc:Fallback>
                <p:oleObj name="" r:id="rId13" imgW="1993900" imgH="1092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6438" y="3962400"/>
                        <a:ext cx="6850062" cy="23828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23888" y="1006475"/>
            <a:ext cx="8242300" cy="12049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…..…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3438" y="231933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góc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762" y="4533900"/>
            <a:ext cx="425450" cy="26193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5088" y="4384675"/>
            <a:ext cx="668338" cy="41116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0738" y="2998788"/>
            <a:ext cx="4235450" cy="5794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đúng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3438" y="2986088"/>
            <a:ext cx="3679825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0738" y="2320925"/>
            <a:ext cx="4235450" cy="5778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53" name="TextBox 36"/>
          <p:cNvSpPr txBox="1"/>
          <p:nvPr/>
        </p:nvSpPr>
        <p:spPr>
          <a:xfrm>
            <a:off x="457200" y="457200"/>
            <a:ext cx="1393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975" y="2863850"/>
            <a:ext cx="909638" cy="909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636" y="2384884"/>
            <a:ext cx="6743869" cy="623246"/>
          </a:xfrm>
          <a:prstGeom prst="rect">
            <a:avLst/>
          </a:prstGeom>
          <a:noFill/>
        </p:spPr>
        <p:txBody>
          <a:bodyPr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TỰ LUẬN</a:t>
            </a:r>
            <a:endParaRPr kumimoji="0" lang="en-US" sz="345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9"/>
          <p:cNvSpPr txBox="1"/>
          <p:nvPr/>
        </p:nvSpPr>
        <p:spPr>
          <a:xfrm>
            <a:off x="179388" y="765175"/>
            <a:ext cx="6048375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ABC vuông tại A, đường cao AH. 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4" name="Picture 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8200" y="649288"/>
            <a:ext cx="3181350" cy="193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77"/>
          <p:cNvSpPr txBox="1"/>
          <p:nvPr/>
        </p:nvSpPr>
        <p:spPr>
          <a:xfrm>
            <a:off x="373063" y="1231900"/>
            <a:ext cx="5854700" cy="43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Biết BH = 9cm; HC = 16cm. Tính AB, AC, AH.</a:t>
            </a:r>
            <a:endParaRPr lang="en-US" altLang="en-US" sz="2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513" y="1944688"/>
            <a:ext cx="5270500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200" b="1" u="sng" dirty="0">
                <a:latin typeface="Times New Roman" panose="02020603050405020304" pitchFamily="18" charset="0"/>
              </a:rPr>
              <a:t>Giải:</a:t>
            </a:r>
            <a:endParaRPr lang="en-US" altLang="en-US" sz="2200" b="1" u="sng" dirty="0">
              <a:latin typeface="Times New Roman" panose="02020603050405020304" pitchFamily="18" charset="0"/>
            </a:endParaRPr>
          </a:p>
          <a:p>
            <a:r>
              <a:rPr lang="en-US" altLang="en-US" sz="2400" dirty="0">
                <a:latin typeface="Times New Roman" panose="02020603050405020304" pitchFamily="18" charset="0"/>
              </a:rPr>
              <a:t>Ta có BC = BH + HC = 9 + 16 = 25 (cm)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63625" y="3224213"/>
          <a:ext cx="39782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" r:id="rId2" imgW="1943100" imgH="457200" progId="Equation.DSMT4">
                  <p:embed/>
                </p:oleObj>
              </mc:Choice>
              <mc:Fallback>
                <p:oleObj name="" r:id="rId2" imgW="1943100" imgH="4572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3625" y="3224213"/>
                        <a:ext cx="3978275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93788" y="4186238"/>
          <a:ext cx="34528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" r:id="rId4" imgW="2032000" imgH="457200" progId="Equation.DSMT4">
                  <p:embed/>
                </p:oleObj>
              </mc:Choice>
              <mc:Fallback>
                <p:oleObj name="" r:id="rId4" imgW="2032000" imgH="4572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3788" y="4186238"/>
                        <a:ext cx="3452812" cy="884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6"/>
          <p:cNvGraphicFramePr>
            <a:graphicFrameLocks noChangeAspect="1"/>
          </p:cNvGraphicFramePr>
          <p:nvPr/>
        </p:nvGraphicFramePr>
        <p:xfrm>
          <a:off x="5130800" y="2781300"/>
          <a:ext cx="914400" cy="2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" r:id="rId6" imgW="436880" imgH="698500" progId="Equation.DSMT4">
                  <p:embed/>
                </p:oleObj>
              </mc:Choice>
              <mc:Fallback>
                <p:oleObj name="" r:id="rId6" imgW="436880" imgH="6985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0800" y="2781300"/>
                        <a:ext cx="914400" cy="220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7"/>
          <p:cNvGraphicFramePr>
            <a:graphicFrameLocks noChangeAspect="1"/>
          </p:cNvGraphicFramePr>
          <p:nvPr/>
        </p:nvGraphicFramePr>
        <p:xfrm>
          <a:off x="5524500" y="2789238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" r:id="rId8" imgW="127000" imgH="203200" progId="Equation.DSMT4">
                  <p:embed/>
                </p:oleObj>
              </mc:Choice>
              <mc:Fallback>
                <p:oleObj name="" r:id="rId8" imgW="127000" imgH="2032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0" y="2789238"/>
                        <a:ext cx="127000" cy="203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47763" y="5160963"/>
          <a:ext cx="334486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" r:id="rId10" imgW="1968500" imgH="457200" progId="Equation.DSMT4">
                  <p:embed/>
                </p:oleObj>
              </mc:Choice>
              <mc:Fallback>
                <p:oleObj name="" r:id="rId10" imgW="1968500" imgH="4572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7763" y="5160963"/>
                        <a:ext cx="3344862" cy="884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Text Box 28"/>
          <p:cNvSpPr txBox="1"/>
          <p:nvPr/>
        </p:nvSpPr>
        <p:spPr>
          <a:xfrm>
            <a:off x="247650" y="271463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1: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588" y="2735263"/>
            <a:ext cx="712311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Xét tam giác ABC vuông tại A, đường cao AH có: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588" y="6062663"/>
            <a:ext cx="71231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Vậy AB = 15cm; AB = 20cm; AH = 12cm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/>
          <p:nvPr/>
        </p:nvSpPr>
        <p:spPr>
          <a:xfrm>
            <a:off x="228600" y="5334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  <a:r>
              <a:rPr lang="en-US" altLang="en-US" b="1" dirty="0">
                <a:solidFill>
                  <a:srgbClr val="0000FF"/>
                </a:solidFill>
                <a:latin typeface=".VnTime" panose="020B7200000000000000" pitchFamily="34" charset="0"/>
              </a:rPr>
              <a:t> (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38-SGK/95)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228600" y="990600"/>
            <a:ext cx="8763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chiếc thuyền A v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ở vị trí được minh họa như­ hình vẽ. Tính khoảng cách giữa chúng (l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tròn đến mét).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295" name="Group 7"/>
          <p:cNvGrpSpPr/>
          <p:nvPr/>
        </p:nvGrpSpPr>
        <p:grpSpPr>
          <a:xfrm>
            <a:off x="1524000" y="2514600"/>
            <a:ext cx="6629400" cy="4370388"/>
            <a:chOff x="720" y="1488"/>
            <a:chExt cx="4176" cy="2753"/>
          </a:xfrm>
        </p:grpSpPr>
        <p:sp>
          <p:nvSpPr>
            <p:cNvPr id="64517" name="Rectangle 8"/>
            <p:cNvSpPr/>
            <p:nvPr/>
          </p:nvSpPr>
          <p:spPr>
            <a:xfrm>
              <a:off x="720" y="1488"/>
              <a:ext cx="4176" cy="1680"/>
            </a:xfrm>
            <a:prstGeom prst="rect">
              <a:avLst/>
            </a:prstGeom>
            <a:solidFill>
              <a:srgbClr val="66CCFF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4518" name="Text Box 9"/>
            <p:cNvSpPr txBox="1"/>
            <p:nvPr/>
          </p:nvSpPr>
          <p:spPr>
            <a:xfrm>
              <a:off x="2208" y="1536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19" name="Text Box 10"/>
            <p:cNvSpPr txBox="1"/>
            <p:nvPr/>
          </p:nvSpPr>
          <p:spPr>
            <a:xfrm>
              <a:off x="3984" y="3936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.VnTime" panose="020B7200000000000000" pitchFamily="34" charset="0"/>
                </a:rPr>
                <a:t>K</a:t>
              </a:r>
              <a:endPara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20" name="AutoShape 11"/>
            <p:cNvSpPr/>
            <p:nvPr/>
          </p:nvSpPr>
          <p:spPr>
            <a:xfrm rot="-26312">
              <a:off x="2448" y="1833"/>
              <a:ext cx="1495" cy="2216"/>
            </a:xfrm>
            <a:prstGeom prst="rtTriangle">
              <a:avLst/>
            </a:prstGeom>
            <a:solidFill>
              <a:srgbClr val="FFFFCC"/>
            </a:solidFill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4521" name="Rectangle 12"/>
            <p:cNvSpPr/>
            <p:nvPr/>
          </p:nvSpPr>
          <p:spPr>
            <a:xfrm rot="-5586757">
              <a:off x="2451" y="3941"/>
              <a:ext cx="119" cy="118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64522" name="Line 13"/>
            <p:cNvSpPr/>
            <p:nvPr/>
          </p:nvSpPr>
          <p:spPr>
            <a:xfrm>
              <a:off x="2448" y="2640"/>
              <a:ext cx="1488" cy="1410"/>
            </a:xfrm>
            <a:prstGeom prst="line">
              <a:avLst/>
            </a:prstGeom>
            <a:ln w="19050" cap="flat" cmpd="sng">
              <a:solidFill>
                <a:srgbClr val="66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4523" name="Text Box 14"/>
            <p:cNvSpPr txBox="1"/>
            <p:nvPr/>
          </p:nvSpPr>
          <p:spPr>
            <a:xfrm>
              <a:off x="2300" y="3888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.VnTime" panose="020B7200000000000000" pitchFamily="34" charset="0"/>
                </a:rPr>
                <a:t>I</a:t>
              </a:r>
              <a:endPara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24" name="Text Box 15"/>
            <p:cNvSpPr txBox="1"/>
            <p:nvPr/>
          </p:nvSpPr>
          <p:spPr>
            <a:xfrm>
              <a:off x="2160" y="240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FF0000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25" name="AutoShape 16"/>
            <p:cNvSpPr/>
            <p:nvPr/>
          </p:nvSpPr>
          <p:spPr>
            <a:xfrm>
              <a:off x="2304" y="1794"/>
              <a:ext cx="240" cy="4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AutoShape 17"/>
            <p:cNvSpPr/>
            <p:nvPr/>
          </p:nvSpPr>
          <p:spPr>
            <a:xfrm>
              <a:off x="2304" y="2592"/>
              <a:ext cx="240" cy="4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8"/>
            <p:cNvSpPr/>
            <p:nvPr/>
          </p:nvSpPr>
          <p:spPr>
            <a:xfrm>
              <a:off x="720" y="1488"/>
              <a:ext cx="4176" cy="0"/>
            </a:xfrm>
            <a:prstGeom prst="line">
              <a:avLst/>
            </a:prstGeom>
            <a:ln w="76200" cap="flat" cmpd="sng">
              <a:solidFill>
                <a:srgbClr val="66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4528" name="Line 19"/>
            <p:cNvSpPr/>
            <p:nvPr/>
          </p:nvSpPr>
          <p:spPr>
            <a:xfrm>
              <a:off x="720" y="3147"/>
              <a:ext cx="4176" cy="0"/>
            </a:xfrm>
            <a:prstGeom prst="line">
              <a:avLst/>
            </a:prstGeom>
            <a:ln w="76200" cap="flat" cmpd="sng">
              <a:solidFill>
                <a:srgbClr val="66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4529" name="Text Box 20"/>
            <p:cNvSpPr txBox="1"/>
            <p:nvPr/>
          </p:nvSpPr>
          <p:spPr>
            <a:xfrm>
              <a:off x="3316" y="3742"/>
              <a:ext cx="549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  <a:latin typeface=".VnTime" panose="020B7200000000000000" pitchFamily="34" charset="0"/>
                </a:rPr>
                <a:t>50</a:t>
              </a:r>
              <a:r>
                <a:rPr lang="en-US" altLang="en-US" sz="1800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18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30" name="Text Box 21"/>
            <p:cNvSpPr txBox="1"/>
            <p:nvPr/>
          </p:nvSpPr>
          <p:spPr>
            <a:xfrm>
              <a:off x="3360" y="3425"/>
              <a:ext cx="336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  <a:latin typeface=".VnTime" panose="020B7200000000000000" pitchFamily="34" charset="0"/>
                </a:rPr>
                <a:t>15</a:t>
              </a:r>
              <a:r>
                <a:rPr lang="en-US" altLang="en-US" sz="1600" baseline="30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16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31" name="Text Box 22"/>
            <p:cNvSpPr txBox="1"/>
            <p:nvPr/>
          </p:nvSpPr>
          <p:spPr>
            <a:xfrm>
              <a:off x="2867" y="3989"/>
              <a:ext cx="81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  <a:latin typeface=".VnTime" panose="020B7200000000000000" pitchFamily="34" charset="0"/>
                </a:rPr>
                <a:t>380m</a:t>
              </a:r>
              <a:endParaRPr lang="en-US" altLang="en-US" sz="2000" dirty="0">
                <a:solidFill>
                  <a:srgbClr val="FF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4532" name="Arc 23"/>
            <p:cNvSpPr/>
            <p:nvPr/>
          </p:nvSpPr>
          <p:spPr>
            <a:xfrm flipH="1">
              <a:off x="3648" y="3881"/>
              <a:ext cx="14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0371" fill="none">
                  <a:moveTo>
                    <a:pt x="7181" y="-1"/>
                  </a:moveTo>
                  <a:cubicBezTo>
                    <a:pt x="15821" y="3045"/>
                    <a:pt x="21600" y="11209"/>
                    <a:pt x="21600" y="20371"/>
                  </a:cubicBezTo>
                </a:path>
                <a:path w="21600" h="20371" stroke="0">
                  <a:moveTo>
                    <a:pt x="7181" y="-1"/>
                  </a:moveTo>
                  <a:cubicBezTo>
                    <a:pt x="15821" y="3045"/>
                    <a:pt x="21600" y="11209"/>
                    <a:pt x="21600" y="20371"/>
                  </a:cubicBezTo>
                  <a:lnTo>
                    <a:pt x="0" y="20371"/>
                  </a:lnTo>
                  <a:lnTo>
                    <a:pt x="7181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Arc 24"/>
            <p:cNvSpPr/>
            <p:nvPr/>
          </p:nvSpPr>
          <p:spPr>
            <a:xfrm flipH="1">
              <a:off x="3693" y="3744"/>
              <a:ext cx="25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12096" fill="none">
                  <a:moveTo>
                    <a:pt x="17895" y="-1"/>
                  </a:moveTo>
                  <a:cubicBezTo>
                    <a:pt x="20309" y="3571"/>
                    <a:pt x="21600" y="7784"/>
                    <a:pt x="21600" y="12096"/>
                  </a:cubicBezTo>
                </a:path>
                <a:path w="21600" h="12096" stroke="0">
                  <a:moveTo>
                    <a:pt x="17895" y="-1"/>
                  </a:moveTo>
                  <a:cubicBezTo>
                    <a:pt x="20309" y="3571"/>
                    <a:pt x="21600" y="7784"/>
                    <a:pt x="21600" y="12096"/>
                  </a:cubicBezTo>
                  <a:lnTo>
                    <a:pt x="0" y="12096"/>
                  </a:lnTo>
                  <a:lnTo>
                    <a:pt x="17895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8" name="Group 6"/>
          <p:cNvGrpSpPr/>
          <p:nvPr/>
        </p:nvGrpSpPr>
        <p:grpSpPr>
          <a:xfrm>
            <a:off x="3962400" y="1295400"/>
            <a:ext cx="5181600" cy="4402138"/>
            <a:chOff x="720" y="1392"/>
            <a:chExt cx="4176" cy="2773"/>
          </a:xfrm>
        </p:grpSpPr>
        <p:sp>
          <p:nvSpPr>
            <p:cNvPr id="65547" name="Rectangle 7"/>
            <p:cNvSpPr/>
            <p:nvPr/>
          </p:nvSpPr>
          <p:spPr>
            <a:xfrm>
              <a:off x="720" y="1392"/>
              <a:ext cx="4176" cy="1680"/>
            </a:xfrm>
            <a:prstGeom prst="rect">
              <a:avLst/>
            </a:prstGeom>
            <a:solidFill>
              <a:srgbClr val="66CCFF"/>
            </a:solidFill>
            <a:ln w="9525">
              <a:noFill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48" name="Text Box 8"/>
            <p:cNvSpPr txBox="1"/>
            <p:nvPr/>
          </p:nvSpPr>
          <p:spPr>
            <a:xfrm>
              <a:off x="2208" y="144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B</a:t>
              </a:r>
              <a:endPara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49" name="Text Box 9"/>
            <p:cNvSpPr txBox="1"/>
            <p:nvPr/>
          </p:nvSpPr>
          <p:spPr>
            <a:xfrm>
              <a:off x="3984" y="3840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K</a:t>
              </a:r>
              <a:endPara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50" name="AutoShape 10"/>
            <p:cNvSpPr/>
            <p:nvPr/>
          </p:nvSpPr>
          <p:spPr>
            <a:xfrm rot="-26312">
              <a:off x="2441" y="1737"/>
              <a:ext cx="1495" cy="2216"/>
            </a:xfrm>
            <a:prstGeom prst="rtTriangle">
              <a:avLst/>
            </a:prstGeom>
            <a:solidFill>
              <a:srgbClr val="FFFFCC"/>
            </a:solidFill>
            <a:ln w="1905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51" name="Rectangle 11"/>
            <p:cNvSpPr/>
            <p:nvPr/>
          </p:nvSpPr>
          <p:spPr>
            <a:xfrm rot="-5586757">
              <a:off x="2451" y="3845"/>
              <a:ext cx="119" cy="118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/>
              <a:endPara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52" name="Line 12"/>
            <p:cNvSpPr/>
            <p:nvPr/>
          </p:nvSpPr>
          <p:spPr>
            <a:xfrm>
              <a:off x="2448" y="2592"/>
              <a:ext cx="1488" cy="136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53" name="Text Box 13"/>
            <p:cNvSpPr txBox="1"/>
            <p:nvPr/>
          </p:nvSpPr>
          <p:spPr>
            <a:xfrm>
              <a:off x="2256" y="3792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I</a:t>
              </a:r>
              <a:endPara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54" name="Text Box 14"/>
            <p:cNvSpPr txBox="1"/>
            <p:nvPr/>
          </p:nvSpPr>
          <p:spPr>
            <a:xfrm>
              <a:off x="2160" y="2304"/>
              <a:ext cx="336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000000"/>
                  </a:solidFill>
                  <a:latin typeface=".VnTime" panose="020B7200000000000000" pitchFamily="34" charset="0"/>
                </a:rPr>
                <a:t>A</a:t>
              </a:r>
              <a:endPara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55" name="AutoShape 15"/>
            <p:cNvSpPr/>
            <p:nvPr/>
          </p:nvSpPr>
          <p:spPr>
            <a:xfrm>
              <a:off x="2304" y="1698"/>
              <a:ext cx="240" cy="4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6" name="AutoShape 16"/>
            <p:cNvSpPr/>
            <p:nvPr/>
          </p:nvSpPr>
          <p:spPr>
            <a:xfrm>
              <a:off x="2304" y="2544"/>
              <a:ext cx="240" cy="48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7" name="Line 17"/>
            <p:cNvSpPr/>
            <p:nvPr/>
          </p:nvSpPr>
          <p:spPr>
            <a:xfrm>
              <a:off x="720" y="1392"/>
              <a:ext cx="4176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58" name="Line 18"/>
            <p:cNvSpPr/>
            <p:nvPr/>
          </p:nvSpPr>
          <p:spPr>
            <a:xfrm>
              <a:off x="720" y="3051"/>
              <a:ext cx="4176" cy="0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5559" name="Text Box 19"/>
            <p:cNvSpPr txBox="1"/>
            <p:nvPr/>
          </p:nvSpPr>
          <p:spPr>
            <a:xfrm>
              <a:off x="3408" y="3696"/>
              <a:ext cx="337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0000"/>
                  </a:solidFill>
                  <a:latin typeface=".VnTime" panose="020B7200000000000000" pitchFamily="34" charset="0"/>
                </a:rPr>
                <a:t>50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12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60" name="Text Box 20"/>
            <p:cNvSpPr txBox="1"/>
            <p:nvPr/>
          </p:nvSpPr>
          <p:spPr>
            <a:xfrm>
              <a:off x="3359" y="3360"/>
              <a:ext cx="336" cy="17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0000"/>
                  </a:solidFill>
                  <a:latin typeface=".VnTime" panose="020B7200000000000000" pitchFamily="34" charset="0"/>
                </a:rPr>
                <a:t>15</a:t>
              </a:r>
              <a:r>
                <a:rPr lang="en-US" altLang="en-US" sz="1200" baseline="30000" dirty="0">
                  <a:solidFill>
                    <a:srgbClr val="000000"/>
                  </a:solidFill>
                  <a:latin typeface=".VnTime" panose="020B7200000000000000" pitchFamily="34" charset="0"/>
                </a:rPr>
                <a:t>0</a:t>
              </a:r>
              <a:endParaRPr lang="en-US" altLang="en-US" sz="12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61" name="Text Box 21"/>
            <p:cNvSpPr txBox="1"/>
            <p:nvPr/>
          </p:nvSpPr>
          <p:spPr>
            <a:xfrm>
              <a:off x="2833" y="3913"/>
              <a:ext cx="816" cy="2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00000"/>
                  </a:solidFill>
                  <a:latin typeface=".VnTime" panose="020B7200000000000000" pitchFamily="34" charset="0"/>
                </a:rPr>
                <a:t>380m</a:t>
              </a:r>
              <a:endParaRPr lang="en-US" altLang="en-US" sz="2000" dirty="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5562" name="Arc 22"/>
            <p:cNvSpPr/>
            <p:nvPr/>
          </p:nvSpPr>
          <p:spPr>
            <a:xfrm flipH="1">
              <a:off x="3648" y="3785"/>
              <a:ext cx="14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0371" fill="none">
                  <a:moveTo>
                    <a:pt x="7181" y="-1"/>
                  </a:moveTo>
                  <a:cubicBezTo>
                    <a:pt x="15821" y="3045"/>
                    <a:pt x="21600" y="11209"/>
                    <a:pt x="21600" y="20371"/>
                  </a:cubicBezTo>
                </a:path>
                <a:path w="21600" h="20371" stroke="0">
                  <a:moveTo>
                    <a:pt x="7181" y="-1"/>
                  </a:moveTo>
                  <a:cubicBezTo>
                    <a:pt x="15821" y="3045"/>
                    <a:pt x="21600" y="11209"/>
                    <a:pt x="21600" y="20371"/>
                  </a:cubicBezTo>
                  <a:lnTo>
                    <a:pt x="0" y="20371"/>
                  </a:lnTo>
                  <a:lnTo>
                    <a:pt x="7181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Arc 23"/>
            <p:cNvSpPr/>
            <p:nvPr/>
          </p:nvSpPr>
          <p:spPr>
            <a:xfrm flipH="1">
              <a:off x="3693" y="3648"/>
              <a:ext cx="252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12096" fill="none">
                  <a:moveTo>
                    <a:pt x="17895" y="-1"/>
                  </a:moveTo>
                  <a:cubicBezTo>
                    <a:pt x="20309" y="3571"/>
                    <a:pt x="21600" y="7784"/>
                    <a:pt x="21600" y="12096"/>
                  </a:cubicBezTo>
                </a:path>
                <a:path w="21600" h="12096" stroke="0">
                  <a:moveTo>
                    <a:pt x="17895" y="-1"/>
                  </a:moveTo>
                  <a:cubicBezTo>
                    <a:pt x="20309" y="3571"/>
                    <a:pt x="21600" y="7784"/>
                    <a:pt x="21600" y="12096"/>
                  </a:cubicBezTo>
                  <a:lnTo>
                    <a:pt x="0" y="12096"/>
                  </a:lnTo>
                  <a:lnTo>
                    <a:pt x="17895" y="-1"/>
                  </a:lnTo>
                  <a:close/>
                </a:path>
              </a:pathLst>
            </a:custGeom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6" name="Text Box 24"/>
          <p:cNvSpPr txBox="1"/>
          <p:nvPr/>
        </p:nvSpPr>
        <p:spPr>
          <a:xfrm>
            <a:off x="152400" y="758825"/>
            <a:ext cx="3810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IB = IK.tan(50</a:t>
            </a:r>
            <a:r>
              <a:rPr lang="en-US" altLang="en-US" sz="3200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+15</a:t>
            </a:r>
            <a:r>
              <a:rPr lang="en-US" altLang="en-US" sz="3200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) </a:t>
            </a:r>
            <a:endParaRPr lang="en-US" altLang="en-US" sz="3200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= 380.tan65</a:t>
            </a:r>
            <a:r>
              <a:rPr lang="en-US" altLang="en-US" sz="3200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3337" name="Object 25"/>
          <p:cNvGraphicFramePr>
            <a:graphicFrameLocks noChangeAspect="1"/>
          </p:cNvGraphicFramePr>
          <p:nvPr/>
        </p:nvGraphicFramePr>
        <p:xfrm>
          <a:off x="342900" y="2247900"/>
          <a:ext cx="18732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" r:id="rId1" imgW="711200" imgH="203200" progId="Equation.3">
                  <p:embed/>
                </p:oleObj>
              </mc:Choice>
              <mc:Fallback>
                <p:oleObj name="" r:id="rId1" imgW="711200" imgH="2032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2900" y="2247900"/>
                        <a:ext cx="1873250" cy="534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6"/>
          <p:cNvSpPr txBox="1"/>
          <p:nvPr/>
        </p:nvSpPr>
        <p:spPr>
          <a:xfrm>
            <a:off x="0" y="3916363"/>
            <a:ext cx="49069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IA = IK.tan50</a:t>
            </a:r>
            <a:r>
              <a:rPr lang="en-US" altLang="en-US" sz="3200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0 </a:t>
            </a:r>
            <a:r>
              <a:rPr lang="en-US" altLang="en-US" sz="3200" dirty="0">
                <a:solidFill>
                  <a:srgbClr val="0000FF"/>
                </a:solidFill>
                <a:latin typeface=".VnTime" panose="020B7200000000000000" pitchFamily="34" charset="0"/>
              </a:rPr>
              <a:t> = 380.tan50</a:t>
            </a:r>
            <a:r>
              <a:rPr lang="en-US" altLang="en-US" sz="3200" baseline="30000" dirty="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  <a:endParaRPr lang="en-US" altLang="en-US" sz="3200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533400" y="4527550"/>
          <a:ext cx="20574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" r:id="rId3" imgW="723900" imgH="203200" progId="Equation.3">
                  <p:embed/>
                </p:oleObj>
              </mc:Choice>
              <mc:Fallback>
                <p:oleObj name="" r:id="rId3" imgW="723900" imgH="2032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27550"/>
                        <a:ext cx="2057400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0" name="Text Box 28"/>
          <p:cNvSpPr txBox="1"/>
          <p:nvPr/>
        </p:nvSpPr>
        <p:spPr>
          <a:xfrm>
            <a:off x="0" y="5357813"/>
            <a:ext cx="5867400" cy="43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khoảng cách giữa 2 thuyền l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341" name="Object 29"/>
          <p:cNvGraphicFramePr>
            <a:graphicFrameLocks noChangeAspect="1"/>
          </p:cNvGraphicFramePr>
          <p:nvPr/>
        </p:nvGraphicFramePr>
        <p:xfrm>
          <a:off x="-31750" y="5943600"/>
          <a:ext cx="6083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" r:id="rId5" imgW="2413000" imgH="203200" progId="Equation.DSMT4">
                  <p:embed/>
                </p:oleObj>
              </mc:Choice>
              <mc:Fallback>
                <p:oleObj name="" r:id="rId5" imgW="2413000" imgH="2032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1750" y="5943600"/>
                        <a:ext cx="60833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2563" y="198438"/>
            <a:ext cx="712152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</a:rPr>
              <a:t>Xét tam giác IBK vuông tại I có: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663" y="3282950"/>
            <a:ext cx="7123112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</a:rPr>
              <a:t>Xét tam giác IAK vuông tại I có:</a:t>
            </a:r>
            <a:endParaRPr lang="en-US" altLang="en-US" sz="2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6" grpId="0"/>
      <p:bldP spid="13338" grpId="0"/>
      <p:bldP spid="13340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/>
          <p:nvPr/>
        </p:nvSpPr>
        <p:spPr>
          <a:xfrm>
            <a:off x="533400" y="838200"/>
            <a:ext cx="8229600" cy="5540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89" name="Text Box 5"/>
          <p:cNvSpPr txBox="1"/>
          <p:nvPr/>
        </p:nvSpPr>
        <p:spPr>
          <a:xfrm>
            <a:off x="609600" y="1563688"/>
            <a:ext cx="8153400" cy="1169987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lý thuyết v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lại các b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đã giải.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35; 36; 37 / 94 SGK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4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" y="5357813"/>
            <a:ext cx="1717675" cy="835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" y="5303838"/>
            <a:ext cx="1739900" cy="36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" y="4838700"/>
            <a:ext cx="1795463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10" descr="C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3" y="4343400"/>
            <a:ext cx="1795462" cy="1122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11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00" y="3802063"/>
            <a:ext cx="256857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4" name="Picture 12" descr="C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450" y="3879850"/>
            <a:ext cx="2606675" cy="1500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363" y="5264150"/>
            <a:ext cx="2544762" cy="113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14" descr="Cov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00" y="3794125"/>
            <a:ext cx="2714625" cy="225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7" name="Picture 15" descr="Cover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743200"/>
            <a:ext cx="1655763" cy="128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8" name="Picture 16" descr="Cov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35263"/>
            <a:ext cx="1655763" cy="69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9" name="Picture 17" descr="Cover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301875"/>
            <a:ext cx="1709738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0" name="Picture 18" descr="Cove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720850"/>
            <a:ext cx="1725613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1" name="Picture 19" descr="Cove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200" y="2133600"/>
            <a:ext cx="2738438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Picture 20" descr="Cover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7475" y="2541588"/>
            <a:ext cx="1725613" cy="95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Picture 21" descr="Cover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7475" y="2509838"/>
            <a:ext cx="1701800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4" name="Picture 22" descr="Cover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500" y="2084388"/>
            <a:ext cx="1755775" cy="56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5" name="Picture 23" descr="Cover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05563" y="1604963"/>
            <a:ext cx="1755775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6" name="Picture 24" descr="Cover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86200" y="1752600"/>
            <a:ext cx="2660650" cy="241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7" name="Picture 25" descr="Cover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4188" y="3484563"/>
            <a:ext cx="2143125" cy="982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/>
          <p:nvPr/>
        </p:nvSpPr>
        <p:spPr>
          <a:xfrm>
            <a:off x="147638" y="847725"/>
            <a:ext cx="65532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(B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-SGK/95)</a:t>
            </a:r>
            <a:endParaRPr lang="en-US" alt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 Box 5"/>
          <p:cNvSpPr txBox="1"/>
          <p:nvPr/>
        </p:nvSpPr>
        <p:spPr>
          <a:xfrm>
            <a:off x="130175" y="2616200"/>
            <a:ext cx="67611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AB= ED = 30m,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VNI-Times" pitchFamily="2" charset="0"/>
                <a:cs typeface="Times New Roman" panose="02020603050405020304" pitchFamily="18" charset="0"/>
              </a:rPr>
              <a:t>AD = BE = 1,7m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7589" name="Object 2"/>
          <p:cNvGraphicFramePr>
            <a:graphicFrameLocks noChangeAspect="1"/>
          </p:cNvGraphicFramePr>
          <p:nvPr/>
        </p:nvGraphicFramePr>
        <p:xfrm>
          <a:off x="5508625" y="692150"/>
          <a:ext cx="2913063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" r:id="rId1" imgW="2514600" imgH="2105025" progId="Paint.Picture">
                  <p:embed/>
                </p:oleObj>
              </mc:Choice>
              <mc:Fallback>
                <p:oleObj name="" r:id="rId1" imgW="2514600" imgH="2105025" progId="Paint.Picture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08625" y="692150"/>
                        <a:ext cx="2913063" cy="1965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5"/>
          <p:cNvSpPr txBox="1"/>
          <p:nvPr/>
        </p:nvSpPr>
        <p:spPr>
          <a:xfrm>
            <a:off x="130175" y="3138488"/>
            <a:ext cx="8797925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 ABC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A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có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 = AB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30. t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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21 (m)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 Box 5"/>
          <p:cNvSpPr txBox="1"/>
          <p:nvPr/>
        </p:nvSpPr>
        <p:spPr>
          <a:xfrm>
            <a:off x="198438" y="4595813"/>
            <a:ext cx="85502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chiều cao của cây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CD = CA + AD	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                                         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   </a:t>
            </a:r>
            <a:r>
              <a:rPr lang="vi-VN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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21 + 1,7 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  <a:sym typeface="Symbol" panose="05050102010706020507" pitchFamily="18" charset="2"/>
              </a:rPr>
              <a:t></a:t>
            </a:r>
            <a:r>
              <a:rPr lang="en-US" altLang="en-US" dirty="0">
                <a:latin typeface="Times New Roman" panose="02020603050405020304" pitchFamily="18" charset="0"/>
                <a:ea typeface="MS Mincho" panose="02020609040205080304" pitchFamily="49" charset="-128"/>
              </a:rPr>
              <a:t> 22,7(m)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4285"/>
            <a:ext cx="7236804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(</a:t>
            </a:r>
            <a:r>
              <a:rPr kumimoji="0" lang="en-US" sz="3450" b="1" i="0" u="none" strike="noStrike" kern="1200" cap="all" spc="0" normalizeH="0" baseline="0" noProof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tt</a:t>
            </a:r>
            <a:r>
              <a:rPr kumimoji="0" lang="en-US" sz="3450" b="1" i="0" u="none" strike="noStrike" kern="1200" cap="all" spc="0" normalizeH="0" baseline="0" noProof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45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/>
          <p:nvPr/>
        </p:nvSpPr>
        <p:spPr>
          <a:xfrm>
            <a:off x="166688" y="534988"/>
            <a:ext cx="84296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8611" name="Rectangle 5"/>
          <p:cNvSpPr/>
          <p:nvPr/>
        </p:nvSpPr>
        <p:spPr>
          <a:xfrm>
            <a:off x="1062038" y="557213"/>
            <a:ext cx="792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∆ ABC vuông tại A, kẻ đường cao AH. Biết BH = 2cm, BC = 8cm.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Box 8"/>
          <p:cNvSpPr txBox="1"/>
          <p:nvPr/>
        </p:nvSpPr>
        <p:spPr>
          <a:xfrm>
            <a:off x="166688" y="903288"/>
            <a:ext cx="28940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511" y="913560"/>
            <a:ext cx="4200940" cy="409342"/>
          </a:xfrm>
          <a:prstGeom prst="rect">
            <a:avLst/>
          </a:prstGeom>
          <a:blipFill rotWithShape="1">
            <a:blip r:embed="rId1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4488" y="1989138"/>
            <a:ext cx="83661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7213" y="1985963"/>
            <a:ext cx="44608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513" y="2519363"/>
            <a:ext cx="5969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Xét ∆ ABC vuông tại A đường cao AH: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62338" y="3070225"/>
          <a:ext cx="22034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" r:id="rId2" imgW="1181100" imgH="228600" progId="Equation.DSMT4">
                  <p:embed/>
                </p:oleObj>
              </mc:Choice>
              <mc:Fallback>
                <p:oleObj name="" r:id="rId2" imgW="1181100" imgH="228600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2338" y="3070225"/>
                        <a:ext cx="2203450" cy="427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352800" y="3613150"/>
          <a:ext cx="23637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" r:id="rId4" imgW="1333500" imgH="254000" progId="Equation.DSMT4">
                  <p:embed/>
                </p:oleObj>
              </mc:Choice>
              <mc:Fallback>
                <p:oleObj name="" r:id="rId4" imgW="1333500" imgH="254000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800" y="3613150"/>
                        <a:ext cx="2363788" cy="450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732463" y="3608388"/>
          <a:ext cx="21447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" r:id="rId6" imgW="1180465" imgH="279400" progId="Equation.DSMT4">
                  <p:embed/>
                </p:oleObj>
              </mc:Choice>
              <mc:Fallback>
                <p:oleObj name="" r:id="rId6" imgW="1180465" imgH="2794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2463" y="3608388"/>
                        <a:ext cx="2144712" cy="506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175125" y="4097338"/>
          <a:ext cx="26495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" r:id="rId8" imgW="1511300" imgH="279400" progId="Equation.DSMT4">
                  <p:embed/>
                </p:oleObj>
              </mc:Choice>
              <mc:Fallback>
                <p:oleObj name="" r:id="rId8" imgW="1511300" imgH="279400" progId="Equation.DSMT4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75125" y="4097338"/>
                        <a:ext cx="2649538" cy="488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897438" y="4579938"/>
          <a:ext cx="13938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" r:id="rId10" imgW="787400" imgH="279400" progId="Equation.DSMT4">
                  <p:embed/>
                </p:oleObj>
              </mc:Choice>
              <mc:Fallback>
                <p:oleObj name="" r:id="rId10" imgW="787400" imgH="2794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7438" y="4579938"/>
                        <a:ext cx="1393825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862763" y="4105275"/>
            <a:ext cx="2260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(Định lý Pytago)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24613" y="4597400"/>
          <a:ext cx="15684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" r:id="rId12" imgW="862965" imgH="279400" progId="Equation.DSMT4">
                  <p:embed/>
                </p:oleObj>
              </mc:Choice>
              <mc:Fallback>
                <p:oleObj name="" r:id="rId12" imgW="862965" imgH="2794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24613" y="4597400"/>
                        <a:ext cx="1568450" cy="506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732463" y="3071813"/>
            <a:ext cx="226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(hệ thức lượng)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924300" y="5160963"/>
          <a:ext cx="26050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" r:id="rId14" imgW="1397000" imgH="190500" progId="Equation.DSMT4">
                  <p:embed/>
                </p:oleObj>
              </mc:Choice>
              <mc:Fallback>
                <p:oleObj name="" r:id="rId14" imgW="1397000" imgH="190500" progId="Equation.DSMT4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4300" y="5160963"/>
                        <a:ext cx="2605088" cy="355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832225" y="5483225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" r:id="rId16" imgW="1892300" imgH="495300" progId="Equation.DSMT4">
                  <p:embed/>
                </p:oleObj>
              </mc:Choice>
              <mc:Fallback>
                <p:oleObj name="" r:id="rId16" imgW="1892300" imgH="4953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32225" y="5483225"/>
                        <a:ext cx="3352800" cy="87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7185025" y="5670550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" r:id="rId18" imgW="862965" imgH="279400" progId="Equation.DSMT4">
                  <p:embed/>
                </p:oleObj>
              </mc:Choice>
              <mc:Fallback>
                <p:oleObj name="" r:id="rId18" imgW="862965" imgH="279400" progId="Equation.DSMT4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185025" y="5670550"/>
                        <a:ext cx="1566863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605588" y="5073650"/>
            <a:ext cx="22526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(hệ thức lượng)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613" y="2557463"/>
            <a:ext cx="4086225" cy="277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TextBox 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229" y="1215155"/>
            <a:ext cx="8809540" cy="717119"/>
          </a:xfrm>
          <a:prstGeom prst="rect">
            <a:avLst/>
          </a:prstGeom>
          <a:blipFill rotWithShape="1">
            <a:blip r:embed="rId21"/>
            <a:stretch>
              <a:fillRect l="-692" t="-4237" r="-2974" b="-14407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238" y="6215063"/>
            <a:ext cx="56165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Vậy AB = 4cm; AC                   ; AH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024188" y="6218238"/>
          <a:ext cx="1431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" r:id="rId22" imgW="862965" imgH="279400" progId="Equation.DSMT4">
                  <p:embed/>
                </p:oleObj>
              </mc:Choice>
              <mc:Fallback>
                <p:oleObj name="" r:id="rId22" imgW="862965" imgH="279400" progId="Equation.DSMT4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24188" y="6218238"/>
                        <a:ext cx="1431925" cy="46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038725" y="6265863"/>
          <a:ext cx="14017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" r:id="rId23" imgW="862965" imgH="279400" progId="Equation.DSMT4">
                  <p:embed/>
                </p:oleObj>
              </mc:Choice>
              <mc:Fallback>
                <p:oleObj name="" r:id="rId23" imgW="862965" imgH="279400" progId="Equation.DSMT4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38725" y="6265863"/>
                        <a:ext cx="1401763" cy="452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4" grpId="0"/>
      <p:bldP spid="26" grpId="0"/>
      <p:bldP spid="30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/>
          <p:nvPr/>
        </p:nvSpPr>
        <p:spPr>
          <a:xfrm>
            <a:off x="1444625" y="557213"/>
            <a:ext cx="792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∆ ABC vuông tại A, kẻ đường cao AH. Biết BH = 2cm, BC = 8cm.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TextBox 8"/>
          <p:cNvSpPr txBox="1"/>
          <p:nvPr/>
        </p:nvSpPr>
        <p:spPr>
          <a:xfrm>
            <a:off x="166688" y="903288"/>
            <a:ext cx="28940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511" y="913560"/>
            <a:ext cx="4200940" cy="409342"/>
          </a:xfrm>
          <a:prstGeom prst="rect">
            <a:avLst/>
          </a:prstGeom>
          <a:blipFill rotWithShape="1">
            <a:blip r:embed="rId1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6350" y="2855913"/>
            <a:ext cx="369093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Xét ∆ ABH vuông tại H: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462463" y="3373438"/>
          <a:ext cx="206216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2" imgW="26517600" imgH="10668000" progId="Equation.DSMT4">
                  <p:embed/>
                </p:oleObj>
              </mc:Choice>
              <mc:Fallback>
                <p:oleObj name="Equation" r:id="rId2" imgW="26517600" imgH="10668000" progId="Equation.DSMT4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2463" y="3373438"/>
                        <a:ext cx="2062162" cy="830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495800" y="4445000"/>
          <a:ext cx="219233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4" imgW="28956000" imgH="10668000" progId="Equation.DSMT4">
                  <p:embed/>
                </p:oleObj>
              </mc:Choice>
              <mc:Fallback>
                <p:oleObj name="Equation" r:id="rId4" imgW="28956000" imgH="10668000" progId="Equation.DSMT4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4445000"/>
                        <a:ext cx="2192338" cy="80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64313" y="3509963"/>
            <a:ext cx="24701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(tỉ số lượng giác)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8943" y="2531629"/>
            <a:ext cx="4200940" cy="409342"/>
          </a:xfrm>
          <a:prstGeom prst="rect">
            <a:avLst/>
          </a:prstGeom>
          <a:blipFill rotWithShape="1">
            <a:blip r:embed="rId6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964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3" y="2557463"/>
            <a:ext cx="4086225" cy="277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575" y="3227388"/>
            <a:ext cx="430213" cy="592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525" y="3373438"/>
            <a:ext cx="2079625" cy="735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46" name="Rectangle 17"/>
          <p:cNvSpPr/>
          <p:nvPr/>
        </p:nvSpPr>
        <p:spPr>
          <a:xfrm>
            <a:off x="5827713" y="1997075"/>
            <a:ext cx="83661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229" y="1215155"/>
            <a:ext cx="8809540" cy="717119"/>
          </a:xfrm>
          <a:prstGeom prst="rect">
            <a:avLst/>
          </a:prstGeom>
          <a:blipFill rotWithShape="1">
            <a:blip r:embed="rId10"/>
            <a:stretch>
              <a:fillRect l="-692" t="-4237" r="-2974" b="-14407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48" name="Rectangle 21"/>
          <p:cNvSpPr/>
          <p:nvPr/>
        </p:nvSpPr>
        <p:spPr>
          <a:xfrm>
            <a:off x="166688" y="534988"/>
            <a:ext cx="84296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Content Placeholder -2147482621"/>
          <p:cNvGraphicFramePr>
            <a:graphicFrameLocks noChangeAspect="1"/>
          </p:cNvGraphicFramePr>
          <p:nvPr>
            <p:ph/>
          </p:nvPr>
        </p:nvGraphicFramePr>
        <p:xfrm>
          <a:off x="4572000" y="5495290"/>
          <a:ext cx="2008505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901700" imgH="215900" progId="Equation.3">
                  <p:embed/>
                </p:oleObj>
              </mc:Choice>
              <mc:Fallback>
                <p:oleObj name="" r:id="rId11" imgW="9017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2000" y="5495290"/>
                        <a:ext cx="2008505" cy="4781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870325"/>
            <a:ext cx="2773363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59" name="Rectangle 5"/>
          <p:cNvSpPr/>
          <p:nvPr/>
        </p:nvSpPr>
        <p:spPr>
          <a:xfrm>
            <a:off x="1444625" y="557213"/>
            <a:ext cx="792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∆ ABC vuông tại A, kẻ đường cao AH. Biết BH = 2cm, BC = 8cm.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Box 8"/>
          <p:cNvSpPr txBox="1"/>
          <p:nvPr/>
        </p:nvSpPr>
        <p:spPr>
          <a:xfrm>
            <a:off x="166688" y="903288"/>
            <a:ext cx="28940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511" y="913560"/>
            <a:ext cx="4200940" cy="409342"/>
          </a:xfrm>
          <a:prstGeom prst="rect">
            <a:avLst/>
          </a:prstGeom>
          <a:blipFill rotWithShape="1">
            <a:blip r:embed="rId2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229" y="1215155"/>
            <a:ext cx="8809540" cy="717119"/>
          </a:xfrm>
          <a:prstGeom prst="rect">
            <a:avLst/>
          </a:prstGeom>
          <a:blipFill rotWithShape="1">
            <a:blip r:embed="rId3"/>
            <a:stretch>
              <a:fillRect l="-692" t="-4237" r="-2974" b="-14407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0663" name="Rectangle 12"/>
          <p:cNvSpPr/>
          <p:nvPr/>
        </p:nvSpPr>
        <p:spPr>
          <a:xfrm>
            <a:off x="6067425" y="1863725"/>
            <a:ext cx="836613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0664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" y="2557463"/>
            <a:ext cx="4086225" cy="277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5" y="3563938"/>
            <a:ext cx="44926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5" y="2881313"/>
            <a:ext cx="735013" cy="172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175" y="4159250"/>
            <a:ext cx="468313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3600450" y="2397125"/>
            <a:ext cx="5178425" cy="831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vuông ở A có AH  BC nên: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AB</a:t>
            </a:r>
            <a:r>
              <a:rPr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BH.BC (1)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4738" y="3300413"/>
            <a:ext cx="5167313" cy="829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ABK vuông ở A có AD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BK nên: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AB</a:t>
            </a:r>
            <a:r>
              <a:rPr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BD.BK (2)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5750" y="4152900"/>
            <a:ext cx="544671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 BD. BK =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BH.BC 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0672" name="Rectangle 16"/>
          <p:cNvSpPr/>
          <p:nvPr/>
        </p:nvSpPr>
        <p:spPr>
          <a:xfrm>
            <a:off x="166688" y="534988"/>
            <a:ext cx="84296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3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870325"/>
            <a:ext cx="2773363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Rectangle 5"/>
          <p:cNvSpPr/>
          <p:nvPr/>
        </p:nvSpPr>
        <p:spPr>
          <a:xfrm>
            <a:off x="1225550" y="155575"/>
            <a:ext cx="792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∆ ABC vuông tại A, kẻ đường cao AH. Biết BH = 2cm, BC = 8cm.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4" name="TextBox 8"/>
          <p:cNvSpPr txBox="1"/>
          <p:nvPr/>
        </p:nvSpPr>
        <p:spPr>
          <a:xfrm>
            <a:off x="203200" y="622300"/>
            <a:ext cx="2894013" cy="401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4943" y="633144"/>
            <a:ext cx="4200940" cy="409343"/>
          </a:xfrm>
          <a:prstGeom prst="rect">
            <a:avLst/>
          </a:prstGeom>
          <a:blipFill rotWithShape="1">
            <a:blip r:embed="rId2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3630" y="1006945"/>
            <a:ext cx="8809540" cy="717119"/>
          </a:xfrm>
          <a:prstGeom prst="rect">
            <a:avLst/>
          </a:prstGeom>
          <a:blipFill rotWithShape="1">
            <a:blip r:embed="rId3"/>
            <a:stretch>
              <a:fillRect l="-692" t="-4237" r="-2905" b="-1355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687" name="Rectangle 12"/>
          <p:cNvSpPr/>
          <p:nvPr/>
        </p:nvSpPr>
        <p:spPr>
          <a:xfrm>
            <a:off x="3241675" y="1903413"/>
            <a:ext cx="746125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vi-VN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688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" y="2557463"/>
            <a:ext cx="4086225" cy="2773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5" y="3563938"/>
            <a:ext cx="44926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175" y="2881313"/>
            <a:ext cx="735013" cy="172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1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175" y="4159250"/>
            <a:ext cx="468313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8221" y="4833156"/>
            <a:ext cx="1705755" cy="378630"/>
          </a:xfrm>
          <a:prstGeom prst="rect">
            <a:avLst/>
          </a:prstGeom>
          <a:blipFill rotWithShape="1">
            <a:blip r:embed="rId8"/>
            <a:stretch>
              <a:fillRect t="-1613" r="-57857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8813" y="3944938"/>
            <a:ext cx="371633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∆ BDH đồng dạng ∆ BCK  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19061" y="2881375"/>
            <a:ext cx="2410474" cy="376769"/>
          </a:xfrm>
          <a:prstGeom prst="rect">
            <a:avLst/>
          </a:prstGeom>
          <a:blipFill rotWithShape="1">
            <a:blip r:embed="rId9"/>
            <a:stretch>
              <a:fillRect t="-4918" b="-2786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2900" y="1958975"/>
            <a:ext cx="2411413" cy="37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BH.BC = BD.BK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rrow: Down 3"/>
          <p:cNvSpPr/>
          <p:nvPr/>
        </p:nvSpPr>
        <p:spPr>
          <a:xfrm>
            <a:off x="5791200" y="4394200"/>
            <a:ext cx="117475" cy="32226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4049" y="6254601"/>
            <a:ext cx="2020500" cy="376770"/>
          </a:xfrm>
          <a:prstGeom prst="rect">
            <a:avLst/>
          </a:prstGeom>
          <a:blipFill rotWithShape="1">
            <a:blip r:embed="rId10"/>
            <a:stretch>
              <a:fillRect l="-2719" t="-6452" r="-56495" b="-2419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110163" y="5357813"/>
          <a:ext cx="1524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" r:id="rId11" imgW="1117600" imgH="457200" progId="Equation.DSMT4">
                  <p:embed/>
                </p:oleObj>
              </mc:Choice>
              <mc:Fallback>
                <p:oleObj name="" r:id="rId11" imgW="1117600" imgH="457200" progId="Equation.DSMT4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0163" y="5357813"/>
                        <a:ext cx="1524000" cy="622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783388" y="5497513"/>
          <a:ext cx="78898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" r:id="rId13" imgW="533400" imgH="190500" progId="Equation.DSMT4">
                  <p:embed/>
                </p:oleObj>
              </mc:Choice>
              <mc:Fallback>
                <p:oleObj name="" r:id="rId13" imgW="533400" imgH="190500" progId="Equation.DSMT4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83388" y="5497513"/>
                        <a:ext cx="788987" cy="280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0" name="BoOiMinhDiDauTheBeat-V.A-3995261.mp3">
            <a:hlinkClick r:id="" action="ppaction://media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31225" y="168275"/>
            <a:ext cx="428625" cy="42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Arrow: Down 24"/>
          <p:cNvSpPr/>
          <p:nvPr/>
        </p:nvSpPr>
        <p:spPr>
          <a:xfrm>
            <a:off x="6327775" y="2395538"/>
            <a:ext cx="115888" cy="3238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02" name="Rectangle 26"/>
          <p:cNvSpPr/>
          <p:nvPr/>
        </p:nvSpPr>
        <p:spPr>
          <a:xfrm>
            <a:off x="57150" y="193675"/>
            <a:ext cx="842963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Arrow: Down 3"/>
          <p:cNvSpPr/>
          <p:nvPr/>
        </p:nvSpPr>
        <p:spPr>
          <a:xfrm>
            <a:off x="5835650" y="5168900"/>
            <a:ext cx="117475" cy="3238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Arrow: Down 3"/>
          <p:cNvSpPr/>
          <p:nvPr/>
        </p:nvSpPr>
        <p:spPr>
          <a:xfrm>
            <a:off x="5724525" y="5838825"/>
            <a:ext cx="117475" cy="3238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140450" y="2830513"/>
          <a:ext cx="10731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" r:id="rId16" imgW="787400" imgH="457200" progId="Equation.DSMT4">
                  <p:embed/>
                </p:oleObj>
              </mc:Choice>
              <mc:Fallback>
                <p:oleObj name="" r:id="rId16" imgW="787400" imgH="457200" progId="Equation.DSMT4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40450" y="2830513"/>
                        <a:ext cx="1073150" cy="623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row: Down 24"/>
          <p:cNvSpPr/>
          <p:nvPr/>
        </p:nvSpPr>
        <p:spPr>
          <a:xfrm>
            <a:off x="5783263" y="3432175"/>
            <a:ext cx="115888" cy="3238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0" grpId="0"/>
      <p:bldP spid="4" grpId="0" animBg="1"/>
      <p:bldP spid="37" grpId="0" animBg="1"/>
      <p:bldP spid="28" grpId="0" animBg="1"/>
      <p:bldP spid="30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870325"/>
            <a:ext cx="2773363" cy="744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7" name="Rectangle 5"/>
          <p:cNvSpPr/>
          <p:nvPr/>
        </p:nvSpPr>
        <p:spPr>
          <a:xfrm>
            <a:off x="1444625" y="557213"/>
            <a:ext cx="792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Cho ∆ ABC vuông tại A, kẻ đường cao AH. Biết BH = 2cm, BC = 8cm.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Box 8"/>
          <p:cNvSpPr txBox="1"/>
          <p:nvPr/>
        </p:nvSpPr>
        <p:spPr>
          <a:xfrm>
            <a:off x="166688" y="903288"/>
            <a:ext cx="28940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ts val="1200"/>
              </a:spcBef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Tính AB, AC và AH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511" y="913560"/>
            <a:ext cx="4200940" cy="409342"/>
          </a:xfrm>
          <a:prstGeom prst="rect">
            <a:avLst/>
          </a:prstGeom>
          <a:blipFill rotWithShape="1">
            <a:blip r:embed="rId2"/>
            <a:stretch>
              <a:fillRect l="-1597" t="-7463" b="-2686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229" y="1215155"/>
            <a:ext cx="8809540" cy="717119"/>
          </a:xfrm>
          <a:prstGeom prst="rect">
            <a:avLst/>
          </a:prstGeom>
          <a:blipFill rotWithShape="1">
            <a:blip r:embed="rId3"/>
            <a:stretch>
              <a:fillRect l="-692" t="-4237" r="-2905" b="-13559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711" name="Rectangle 12"/>
          <p:cNvSpPr/>
          <p:nvPr/>
        </p:nvSpPr>
        <p:spPr>
          <a:xfrm>
            <a:off x="6067425" y="1863725"/>
            <a:ext cx="836613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2712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3" y="2557463"/>
            <a:ext cx="4086225" cy="2773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88055" y="2332138"/>
            <a:ext cx="4757530" cy="408446"/>
          </a:xfrm>
          <a:prstGeom prst="rect">
            <a:avLst/>
          </a:prstGeom>
          <a:blipFill rotWithShape="1">
            <a:blip r:embed="rId5"/>
            <a:stretch>
              <a:fillRect l="-1280" t="-8955" r="-8835" b="-25373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727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375" y="3563938"/>
            <a:ext cx="44926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5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175" y="2881313"/>
            <a:ext cx="735013" cy="1725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6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3175" y="4159250"/>
            <a:ext cx="468313" cy="468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4787" y="4762239"/>
            <a:ext cx="2674108" cy="378630"/>
          </a:xfrm>
          <a:prstGeom prst="rect">
            <a:avLst/>
          </a:prstGeom>
          <a:blipFill rotWithShape="1">
            <a:blip r:embed="rId9"/>
            <a:stretch>
              <a:fillRect t="-1613" r="-30068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928938"/>
            <a:ext cx="37147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Xét ∆ BDH và ∆ BCK  có: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59830" y="3882042"/>
            <a:ext cx="2410472" cy="376770"/>
          </a:xfrm>
          <a:prstGeom prst="rect">
            <a:avLst/>
          </a:prstGeom>
          <a:blipFill rotWithShape="1">
            <a:blip r:embed="rId10"/>
            <a:stretch>
              <a:fillRect t="-4839" b="-25806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 dirty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 dirty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38511" y="5621847"/>
            <a:ext cx="2755941" cy="376770"/>
          </a:xfrm>
          <a:prstGeom prst="rect">
            <a:avLst/>
          </a:prstGeom>
          <a:blipFill rotWithShape="1">
            <a:blip r:embed="rId11"/>
            <a:stretch>
              <a:fillRect l="-1991" t="-8065" r="-24336" b="-24194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84888" y="5041900"/>
          <a:ext cx="1816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" r:id="rId12" imgW="1333500" imgH="457200" progId="Equation.DSMT4">
                  <p:embed/>
                </p:oleObj>
              </mc:Choice>
              <mc:Fallback>
                <p:oleObj name="" r:id="rId12" imgW="1333500" imgH="457200" progId="Equation.DSMT4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4888" y="5041900"/>
                        <a:ext cx="1816100" cy="623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070350" y="3357563"/>
            <a:ext cx="44164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vì BD.BK = BH. BC)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0850" y="4360863"/>
            <a:ext cx="42338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∆ BDH đồng dạng ∆ BCK  (c.g.c)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54106" y="5169158"/>
            <a:ext cx="2674108" cy="369332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kern="1200" cap="none" spc="0" normalizeH="0" baseline="0" noProof="0">
              <a:noFill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476750" y="5041900"/>
          <a:ext cx="14874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" r:id="rId15" imgW="1092200" imgH="457200" progId="Equation.DSMT4">
                  <p:embed/>
                </p:oleObj>
              </mc:Choice>
              <mc:Fallback>
                <p:oleObj name="" r:id="rId15" imgW="1092200" imgH="457200" progId="Equation.DSMT4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76750" y="5041900"/>
                        <a:ext cx="1487488" cy="623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651375" y="3262313"/>
          <a:ext cx="10731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" r:id="rId17" imgW="787400" imgH="457200" progId="Equation.DSMT4">
                  <p:embed/>
                </p:oleObj>
              </mc:Choice>
              <mc:Fallback>
                <p:oleObj name="" r:id="rId17" imgW="787400" imgH="457200" progId="Equation.DSMT4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51375" y="3262313"/>
                        <a:ext cx="1073150" cy="623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7" name="Rectangle 24"/>
          <p:cNvSpPr/>
          <p:nvPr/>
        </p:nvSpPr>
        <p:spPr>
          <a:xfrm>
            <a:off x="166688" y="534988"/>
            <a:ext cx="842962" cy="415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4"/>
          <p:cNvSpPr txBox="1"/>
          <p:nvPr/>
        </p:nvSpPr>
        <p:spPr>
          <a:xfrm>
            <a:off x="0" y="277813"/>
            <a:ext cx="9151938" cy="5540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alt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389" name="Text Box 5"/>
          <p:cNvSpPr txBox="1"/>
          <p:nvPr/>
        </p:nvSpPr>
        <p:spPr>
          <a:xfrm>
            <a:off x="0" y="831850"/>
            <a:ext cx="9144000" cy="4370705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lại lý thuyết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xem lại các b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đã giải.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BTT: Cho tam giác ABC vuông tại A, đường cao AH chia cạnh huyền BC th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hai đoạn BH, CH có độ 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4cm, 9cm. Gọi D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lần lượt l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chiếu của H trên AB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a)Cho góc B = 60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giải tam giác ABC.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b)Tính độ 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đoạn thẳng DE?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c)Các đường thẳng vuông góc với DE tại D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E lần lượt cắt BC tại M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 Chứng minh M l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điểm của BH v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l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điểm của CH.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d)Tính diện tích tứ giác DENM?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4764088"/>
            <a:ext cx="2401888" cy="163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13" descr="Cov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754563"/>
            <a:ext cx="3998913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Picture 14" descr="Cov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4244975"/>
            <a:ext cx="407670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2" name="Picture 16" descr="Cover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2225675"/>
            <a:ext cx="3860800" cy="272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3" name="Picture 17" descr="Cove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450" y="3087688"/>
            <a:ext cx="3763963" cy="198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4" name="Picture 18" descr="Cover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450" y="1382713"/>
            <a:ext cx="416560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5" name="Picture 19" descr="Cov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590800"/>
            <a:ext cx="3303588" cy="144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331640" y="34285"/>
            <a:ext cx="6743870" cy="623246"/>
          </a:xfrm>
          <a:prstGeom prst="rect">
            <a:avLst/>
          </a:prstGeom>
          <a:noFill/>
        </p:spPr>
        <p:txBody>
          <a:bodyPr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450" b="1" i="0" u="none" strike="noStrike" kern="1200" cap="all" spc="0" normalizeH="0" baseline="0" noProof="0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en-US" sz="345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636" y="2384884"/>
            <a:ext cx="6743869" cy="623246"/>
          </a:xfrm>
          <a:prstGeom prst="rect">
            <a:avLst/>
          </a:prstGeom>
          <a:noFill/>
        </p:spPr>
        <p:txBody>
          <a:bodyPr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50" b="1" i="0" u="none" strike="noStrike" kern="1200" cap="all" spc="0" normalizeH="0" baseline="0" noProof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TRẮC NGHIỆM</a:t>
            </a:r>
            <a:endParaRPr kumimoji="0" lang="en-US" sz="345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6"/>
          <p:cNvSpPr txBox="1"/>
          <p:nvPr/>
        </p:nvSpPr>
        <p:spPr>
          <a:xfrm>
            <a:off x="1439863" y="177800"/>
            <a:ext cx="742156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Cho hình vẽ, ta có hệ thức đúng là: 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Text Box 17"/>
          <p:cNvSpPr txBox="1"/>
          <p:nvPr/>
        </p:nvSpPr>
        <p:spPr>
          <a:xfrm>
            <a:off x="381000" y="3810000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a/ MH</a:t>
            </a:r>
            <a:r>
              <a:rPr lang="en-US" altLang="en-US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 = NH . NP</a:t>
            </a:r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Text Box 18"/>
          <p:cNvSpPr txBox="1"/>
          <p:nvPr/>
        </p:nvSpPr>
        <p:spPr>
          <a:xfrm>
            <a:off x="4343400" y="3810000"/>
            <a:ext cx="419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b/ MH</a:t>
            </a:r>
            <a:r>
              <a:rPr lang="en-US" altLang="en-US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 = MN</a:t>
            </a:r>
            <a:r>
              <a:rPr lang="en-US" altLang="en-US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 + MP</a:t>
            </a:r>
            <a:r>
              <a:rPr lang="en-US" altLang="en-US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endParaRPr lang="en-US" altLang="en-US" b="1" baseline="300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2229" name="Text Box 19"/>
          <p:cNvSpPr txBox="1"/>
          <p:nvPr/>
        </p:nvSpPr>
        <p:spPr>
          <a:xfrm>
            <a:off x="304800" y="5029200"/>
            <a:ext cx="320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c/ MN</a:t>
            </a:r>
            <a:r>
              <a:rPr lang="en-US" altLang="en-US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 = NH . NP</a:t>
            </a:r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2230" name="Text Box 20"/>
          <p:cNvSpPr txBox="1"/>
          <p:nvPr/>
        </p:nvSpPr>
        <p:spPr>
          <a:xfrm>
            <a:off x="4343400" y="51054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6600"/>
                </a:solidFill>
                <a:latin typeface="Arial" panose="020B0604020202020204" pitchFamily="34" charset="0"/>
              </a:rPr>
              <a:t>d/ MN . MP = NH . HP</a:t>
            </a:r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52231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838200"/>
            <a:ext cx="4267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86" name="Oval 14"/>
          <p:cNvSpPr/>
          <p:nvPr/>
        </p:nvSpPr>
        <p:spPr>
          <a:xfrm>
            <a:off x="304800" y="5029200"/>
            <a:ext cx="468313" cy="468313"/>
          </a:xfrm>
          <a:prstGeom prst="ellipse">
            <a:avLst/>
          </a:prstGeom>
          <a:noFill/>
          <a:ln w="38100" cap="flat" cmpd="sng">
            <a:solidFill>
              <a:srgbClr val="F3090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33" name="Text Box 28"/>
          <p:cNvSpPr txBox="1"/>
          <p:nvPr/>
        </p:nvSpPr>
        <p:spPr>
          <a:xfrm>
            <a:off x="152400" y="228600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0" name="Oval 14"/>
          <p:cNvSpPr/>
          <p:nvPr/>
        </p:nvSpPr>
        <p:spPr>
          <a:xfrm>
            <a:off x="4343400" y="4191000"/>
            <a:ext cx="466725" cy="466725"/>
          </a:xfrm>
          <a:prstGeom prst="ellipse">
            <a:avLst/>
          </a:prstGeom>
          <a:noFill/>
          <a:ln w="38100" cap="flat" cmpd="sng">
            <a:solidFill>
              <a:srgbClr val="F30903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vi-V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Text Box 17"/>
          <p:cNvSpPr txBox="1"/>
          <p:nvPr/>
        </p:nvSpPr>
        <p:spPr>
          <a:xfrm>
            <a:off x="1524000" y="3810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Trong hình vẽ, ta có DI</a:t>
            </a:r>
            <a:r>
              <a:rPr lang="en-US" altLang="en-US" sz="3200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 bằng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Text Box 18"/>
          <p:cNvSpPr txBox="1"/>
          <p:nvPr/>
        </p:nvSpPr>
        <p:spPr>
          <a:xfrm>
            <a:off x="381000" y="4114800"/>
            <a:ext cx="20526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a) EI . EF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3253" name="Text Box 19"/>
          <p:cNvSpPr txBox="1"/>
          <p:nvPr/>
        </p:nvSpPr>
        <p:spPr>
          <a:xfrm>
            <a:off x="4343400" y="4133850"/>
            <a:ext cx="20526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b/ EI . IF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3254" name="Text Box 20"/>
          <p:cNvSpPr txBox="1"/>
          <p:nvPr/>
        </p:nvSpPr>
        <p:spPr>
          <a:xfrm>
            <a:off x="304800" y="5181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c/ DE . DF</a:t>
            </a:r>
            <a:endParaRPr lang="en-US" altLang="en-US" sz="32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3255" name="Text Box 21"/>
          <p:cNvSpPr txBox="1"/>
          <p:nvPr/>
        </p:nvSpPr>
        <p:spPr>
          <a:xfrm>
            <a:off x="4267200" y="5181600"/>
            <a:ext cx="289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d/ DE</a:t>
            </a:r>
            <a:r>
              <a:rPr lang="en-US" altLang="en-US" sz="3200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rgbClr val="006600"/>
                </a:solidFill>
                <a:latin typeface="Arial" panose="020B0604020202020204" pitchFamily="34" charset="0"/>
              </a:rPr>
              <a:t> + DF</a:t>
            </a:r>
            <a:r>
              <a:rPr lang="en-US" altLang="en-US" sz="3200" b="1" baseline="30000" dirty="0">
                <a:solidFill>
                  <a:srgbClr val="006600"/>
                </a:solidFill>
                <a:latin typeface="Arial" panose="020B0604020202020204" pitchFamily="34" charset="0"/>
              </a:rPr>
              <a:t>2</a:t>
            </a:r>
            <a:endParaRPr lang="en-US" altLang="en-US" sz="3200" b="1" baseline="30000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53256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990600"/>
            <a:ext cx="45720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7" name="Text Box 28"/>
          <p:cNvSpPr txBox="1"/>
          <p:nvPr/>
        </p:nvSpPr>
        <p:spPr>
          <a:xfrm>
            <a:off x="381000" y="479425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8"/>
          <p:cNvSpPr txBox="1"/>
          <p:nvPr/>
        </p:nvSpPr>
        <p:spPr>
          <a:xfrm>
            <a:off x="381000" y="479425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4275" name="Text Box 77"/>
          <p:cNvSpPr txBox="1"/>
          <p:nvPr/>
        </p:nvSpPr>
        <p:spPr>
          <a:xfrm>
            <a:off x="1422400" y="495300"/>
            <a:ext cx="457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Giá trị x trong hình 3 l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4276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719138"/>
            <a:ext cx="3352800" cy="2662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Text Box 79"/>
          <p:cNvSpPr txBox="1"/>
          <p:nvPr/>
        </p:nvSpPr>
        <p:spPr>
          <a:xfrm>
            <a:off x="6858000" y="3733800"/>
            <a:ext cx="9223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3</a:t>
            </a:r>
            <a:endParaRPr lang="en-US" altLang="en-US" sz="2000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54278" name="Text Box 80"/>
          <p:cNvSpPr txBox="1"/>
          <p:nvPr/>
        </p:nvSpPr>
        <p:spPr>
          <a:xfrm>
            <a:off x="533400" y="1219200"/>
            <a:ext cx="10668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79" name="Text Box 81"/>
          <p:cNvSpPr txBox="1"/>
          <p:nvPr/>
        </p:nvSpPr>
        <p:spPr>
          <a:xfrm>
            <a:off x="3124200" y="1219200"/>
            <a:ext cx="1143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0" name="Text Box 82"/>
          <p:cNvSpPr txBox="1"/>
          <p:nvPr/>
        </p:nvSpPr>
        <p:spPr>
          <a:xfrm>
            <a:off x="533400" y="2057400"/>
            <a:ext cx="1143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18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4281" name="Text Box 83"/>
          <p:cNvSpPr txBox="1"/>
          <p:nvPr/>
        </p:nvSpPr>
        <p:spPr>
          <a:xfrm>
            <a:off x="3124200" y="2057400"/>
            <a:ext cx="114300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12</a:t>
            </a:r>
            <a:endParaRPr lang="en-US" alt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044825" y="1219200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8"/>
          <p:cNvSpPr txBox="1"/>
          <p:nvPr/>
        </p:nvSpPr>
        <p:spPr>
          <a:xfrm>
            <a:off x="1257300" y="508000"/>
            <a:ext cx="64468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hình 4, hệ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sau đâ</a:t>
            </a:r>
            <a:r>
              <a:rPr lang="vi-VN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đúng</a:t>
            </a:r>
            <a:endParaRPr lang="en-US" altLang="en-US" sz="24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5299" name="Text Box 28"/>
          <p:cNvSpPr txBox="1"/>
          <p:nvPr/>
        </p:nvSpPr>
        <p:spPr>
          <a:xfrm>
            <a:off x="381000" y="479425"/>
            <a:ext cx="1066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4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5300" name="Picture 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295400"/>
            <a:ext cx="21336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Text Box 50"/>
          <p:cNvSpPr txBox="1"/>
          <p:nvPr/>
        </p:nvSpPr>
        <p:spPr>
          <a:xfrm>
            <a:off x="7086600" y="2743200"/>
            <a:ext cx="922338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4</a:t>
            </a:r>
            <a:endParaRPr lang="en-US" altLang="en-US" sz="2000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55302" name="Object 51"/>
          <p:cNvGraphicFramePr>
            <a:graphicFrameLocks noChangeAspect="1"/>
          </p:cNvGraphicFramePr>
          <p:nvPr/>
        </p:nvGraphicFramePr>
        <p:xfrm>
          <a:off x="685800" y="1276350"/>
          <a:ext cx="1541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2" imgW="825500" imgH="393700" progId="Equation.DSMT4">
                  <p:embed/>
                </p:oleObj>
              </mc:Choice>
              <mc:Fallback>
                <p:oleObj name="" r:id="rId2" imgW="825500" imgH="393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276350"/>
                        <a:ext cx="1541463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2"/>
          <p:cNvGraphicFramePr>
            <a:graphicFrameLocks noChangeAspect="1"/>
          </p:cNvGraphicFramePr>
          <p:nvPr/>
        </p:nvGraphicFramePr>
        <p:xfrm>
          <a:off x="3586163" y="2343150"/>
          <a:ext cx="15192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4" imgW="812165" imgH="393700" progId="Equation.DSMT4">
                  <p:embed/>
                </p:oleObj>
              </mc:Choice>
              <mc:Fallback>
                <p:oleObj name="" r:id="rId4" imgW="812165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6163" y="2343150"/>
                        <a:ext cx="1519237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53"/>
          <p:cNvGraphicFramePr>
            <a:graphicFrameLocks noChangeAspect="1"/>
          </p:cNvGraphicFramePr>
          <p:nvPr/>
        </p:nvGraphicFramePr>
        <p:xfrm>
          <a:off x="685800" y="2266950"/>
          <a:ext cx="1497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6" imgW="799465" imgH="393700" progId="Equation.DSMT4">
                  <p:embed/>
                </p:oleObj>
              </mc:Choice>
              <mc:Fallback>
                <p:oleObj name="" r:id="rId6" imgW="7994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2266950"/>
                        <a:ext cx="1497013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54"/>
          <p:cNvGraphicFramePr>
            <a:graphicFrameLocks noChangeAspect="1"/>
          </p:cNvGraphicFramePr>
          <p:nvPr/>
        </p:nvGraphicFramePr>
        <p:xfrm>
          <a:off x="3581400" y="12573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8" imgW="774065" imgH="393700" progId="Equation.DSMT4">
                  <p:embed/>
                </p:oleObj>
              </mc:Choice>
              <mc:Fallback>
                <p:oleObj name="" r:id="rId8" imgW="774065" imgH="3937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1400" y="1257300"/>
                        <a:ext cx="1447800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614363" y="2384425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609600"/>
            <a:ext cx="1822450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23" name="Text Box 28"/>
          <p:cNvSpPr txBox="1"/>
          <p:nvPr/>
        </p:nvSpPr>
        <p:spPr>
          <a:xfrm>
            <a:off x="1295400" y="482600"/>
            <a:ext cx="3733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Trong hình 5,          bằng: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aphicFrame>
        <p:nvGraphicFramePr>
          <p:cNvPr id="56324" name="Object 29"/>
          <p:cNvGraphicFramePr>
            <a:graphicFrameLocks noChangeAspect="1"/>
          </p:cNvGraphicFramePr>
          <p:nvPr/>
        </p:nvGraphicFramePr>
        <p:xfrm>
          <a:off x="3416300" y="536575"/>
          <a:ext cx="6858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" r:id="rId2" imgW="354965" imgH="177800" progId="Equation.DSMT4">
                  <p:embed/>
                </p:oleObj>
              </mc:Choice>
              <mc:Fallback>
                <p:oleObj name="" r:id="rId2" imgW="354965" imgH="1778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6300" y="536575"/>
                        <a:ext cx="685800" cy="347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3492500" y="1905000"/>
          <a:ext cx="5984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" r:id="rId4" imgW="368300" imgH="393700" progId="Equation.DSMT4">
                  <p:embed/>
                </p:oleObj>
              </mc:Choice>
              <mc:Fallback>
                <p:oleObj name="" r:id="rId4" imgW="368300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500" y="1905000"/>
                        <a:ext cx="598488" cy="64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Text Box 31"/>
          <p:cNvSpPr txBox="1"/>
          <p:nvPr/>
        </p:nvSpPr>
        <p:spPr>
          <a:xfrm>
            <a:off x="6934200" y="3048000"/>
            <a:ext cx="142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Hình 5</a:t>
            </a:r>
            <a:endParaRPr lang="en-US" altLang="en-US" dirty="0">
              <a:solidFill>
                <a:srgbClr val="0000FF"/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6416" name="Object 32"/>
          <p:cNvGraphicFramePr>
            <a:graphicFrameLocks noChangeAspect="1"/>
          </p:cNvGraphicFramePr>
          <p:nvPr/>
        </p:nvGraphicFramePr>
        <p:xfrm>
          <a:off x="4800600" y="1905000"/>
          <a:ext cx="63976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" r:id="rId6" imgW="393700" imgH="393700" progId="Equation.DSMT4">
                  <p:embed/>
                </p:oleObj>
              </mc:Choice>
              <mc:Fallback>
                <p:oleObj name="" r:id="rId6" imgW="393700" imgH="3937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0600" y="1905000"/>
                        <a:ext cx="639763" cy="64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7" name="Object 33"/>
          <p:cNvGraphicFramePr>
            <a:graphicFrameLocks noChangeAspect="1"/>
          </p:cNvGraphicFramePr>
          <p:nvPr/>
        </p:nvGraphicFramePr>
        <p:xfrm>
          <a:off x="838200" y="1905000"/>
          <a:ext cx="5984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" r:id="rId8" imgW="368300" imgH="393700" progId="Equation.DSMT4">
                  <p:embed/>
                </p:oleObj>
              </mc:Choice>
              <mc:Fallback>
                <p:oleObj name="" r:id="rId8" imgW="368300" imgH="3937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1905000"/>
                        <a:ext cx="598488" cy="64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ChangeAspect="1"/>
          </p:cNvGraphicFramePr>
          <p:nvPr/>
        </p:nvGraphicFramePr>
        <p:xfrm>
          <a:off x="2184400" y="1892300"/>
          <a:ext cx="5984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" r:id="rId10" imgW="368300" imgH="393700" progId="Equation.DSMT4">
                  <p:embed/>
                </p:oleObj>
              </mc:Choice>
              <mc:Fallback>
                <p:oleObj name="" r:id="rId10" imgW="368300" imgH="3937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84400" y="1892300"/>
                        <a:ext cx="598488" cy="64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28"/>
          <p:cNvSpPr txBox="1"/>
          <p:nvPr/>
        </p:nvSpPr>
        <p:spPr>
          <a:xfrm>
            <a:off x="381000" y="479425"/>
            <a:ext cx="1066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5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394075" y="1982788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p="http://schemas.openxmlformats.org/presentationml/2006/main">
  <p:tag name="ISPRING_CUSTOM_TIMING_USED" val="1"/>
  <p:tag name="ISPRING_SLIDE_INDENT_LEVEL" val="0"/>
  <p:tag name="ISPRING_SLIDE_ID_2" val="{B4CF9439-A1E8-40E8-8450-FB72F73DF03E}"/>
  <p:tag name="GENSWF_ADVANCE_TIME" val="10.05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3182</Words>
  <Application>WPS Presentation</Application>
  <PresentationFormat>On-screen Show (4:3)</PresentationFormat>
  <Paragraphs>294</Paragraphs>
  <Slides>26</Slides>
  <Notes>1</Notes>
  <HiddenSlides>0</HiddenSlides>
  <MMClips>0</MMClips>
  <ScaleCrop>false</ScaleCrop>
  <HeadingPairs>
    <vt:vector size="10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59</vt:i4>
      </vt:variant>
      <vt:variant>
        <vt:lpstr>幻灯片标题</vt:lpstr>
      </vt:variant>
      <vt:variant>
        <vt:i4>26</vt:i4>
      </vt:variant>
      <vt:variant>
        <vt:lpstr>自定义放映</vt:lpstr>
      </vt:variant>
      <vt:variant>
        <vt:i4>4</vt:i4>
      </vt:variant>
    </vt:vector>
  </HeadingPairs>
  <TitlesOfParts>
    <vt:vector size="109" baseType="lpstr">
      <vt:lpstr>Arial</vt:lpstr>
      <vt:lpstr>SimSun</vt:lpstr>
      <vt:lpstr>Wingdings</vt:lpstr>
      <vt:lpstr>Times New Roman</vt:lpstr>
      <vt:lpstr>Calibri</vt:lpstr>
      <vt:lpstr>Calibri</vt:lpstr>
      <vt:lpstr>Tahoma</vt:lpstr>
      <vt:lpstr>Microsoft YaHei</vt:lpstr>
      <vt:lpstr>Arial Unicode MS</vt:lpstr>
      <vt:lpstr>Symbol</vt:lpstr>
      <vt:lpstr>.VnTime</vt:lpstr>
      <vt:lpstr>VNI-Times</vt:lpstr>
      <vt:lpstr>MS Mincho</vt:lpstr>
      <vt:lpstr>Default Design</vt:lpstr>
      <vt:lpstr>2_Default Design</vt:lpstr>
      <vt:lpstr>4_Default Design</vt:lpstr>
      <vt:lpstr>Office Theme</vt:lpstr>
      <vt:lpstr>1_Office Theme</vt:lpstr>
      <vt:lpstr>1_Default Design</vt:lpstr>
      <vt:lpstr>5_Default Design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Equation.DSMT4</vt:lpstr>
      <vt:lpstr>Paint.Picture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Custom Show 1</vt:lpstr>
      <vt:lpstr>Custom Show 2</vt:lpstr>
      <vt:lpstr>Custom Show 3</vt:lpstr>
      <vt:lpstr>Custom Show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Anh Kiet</dc:creator>
  <cp:lastModifiedBy>Lenovo</cp:lastModifiedBy>
  <cp:revision>493</cp:revision>
  <dcterms:created xsi:type="dcterms:W3CDTF">2008-02-15T12:44:00Z</dcterms:created>
  <dcterms:modified xsi:type="dcterms:W3CDTF">2021-11-04T14:13:39Z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819F41A058844BAF815E0F6D1E0A48B3</vt:lpwstr>
  </property>
  <property fmtid="{D5CDD505-2E9C-101B-9397-08002B2CF9AE}" pid="3" name="KSOProductBuildVer">
    <vt:lpwstr>1033-11.2.0.10351</vt:lpwstr>
  </property>
</Properties>
</file>